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98" autoAdjust="0"/>
    <p:restoredTop sz="94660"/>
  </p:normalViewPr>
  <p:slideViewPr>
    <p:cSldViewPr snapToGrid="0">
      <p:cViewPr>
        <p:scale>
          <a:sx n="75" d="100"/>
          <a:sy n="75" d="100"/>
        </p:scale>
        <p:origin x="13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E36D26-FB63-4853-8295-8E85D5B73389}"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031851-8856-4E0E-BB2B-3EB97F7AC86E}" type="slidenum">
              <a:rPr lang="en-US" smtClean="0"/>
              <a:t>‹#›</a:t>
            </a:fld>
            <a:endParaRPr lang="en-US"/>
          </a:p>
        </p:txBody>
      </p:sp>
    </p:spTree>
    <p:extLst>
      <p:ext uri="{BB962C8B-B14F-4D97-AF65-F5344CB8AC3E}">
        <p14:creationId xmlns:p14="http://schemas.microsoft.com/office/powerpoint/2010/main" val="1600132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031851-8856-4E0E-BB2B-3EB97F7AC86E}" type="slidenum">
              <a:rPr lang="en-US" smtClean="0"/>
              <a:t>15</a:t>
            </a:fld>
            <a:endParaRPr lang="en-US"/>
          </a:p>
        </p:txBody>
      </p:sp>
    </p:spTree>
    <p:extLst>
      <p:ext uri="{BB962C8B-B14F-4D97-AF65-F5344CB8AC3E}">
        <p14:creationId xmlns:p14="http://schemas.microsoft.com/office/powerpoint/2010/main" val="4238898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5/9/2025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28934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5/9/2025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57873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5/9/2025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19781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5/9/2025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588223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5/9/2025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587572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5/9/2025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33832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5/9/2025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502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5/9/2025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907928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5/9/2025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7055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5/9/2025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87183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5/9/2025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4237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5/9/2025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18917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2.svg"/><Relationship Id="rId7" Type="http://schemas.openxmlformats.org/officeDocument/2006/relationships/image" Target="../media/image34.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sv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6.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38.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1.sv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sv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Popcorn and drink in an empty red theater">
            <a:extLst>
              <a:ext uri="{FF2B5EF4-FFF2-40B4-BE49-F238E27FC236}">
                <a16:creationId xmlns:a16="http://schemas.microsoft.com/office/drawing/2014/main" id="{254F523A-2364-EC75-0B80-BFAD1998B9EA}"/>
              </a:ext>
            </a:extLst>
          </p:cNvPr>
          <p:cNvPicPr>
            <a:picLocks noChangeAspect="1"/>
          </p:cNvPicPr>
          <p:nvPr/>
        </p:nvPicPr>
        <p:blipFill>
          <a:blip r:embed="rId2"/>
          <a:srcRect t="15413"/>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909000-7DC6-8C45-8F84-BEA0D0D2F57E}"/>
              </a:ext>
            </a:extLst>
          </p:cNvPr>
          <p:cNvSpPr>
            <a:spLocks noGrp="1"/>
          </p:cNvSpPr>
          <p:nvPr>
            <p:ph type="ctrTitle"/>
          </p:nvPr>
        </p:nvSpPr>
        <p:spPr>
          <a:xfrm>
            <a:off x="704088" y="871759"/>
            <a:ext cx="5067300" cy="3497042"/>
          </a:xfrm>
        </p:spPr>
        <p:txBody>
          <a:bodyPr anchor="t">
            <a:normAutofit/>
          </a:bodyPr>
          <a:lstStyle/>
          <a:p>
            <a:pPr marL="0" lvl="0" indent="0"/>
            <a:r>
              <a:rPr lang="en-US" b="1" dirty="0">
                <a:solidFill>
                  <a:srgbClr val="FFFFFF"/>
                </a:solidFill>
                <a:latin typeface="Roca Two"/>
                <a:ea typeface="Roca Two"/>
                <a:cs typeface="Roca Two"/>
                <a:sym typeface="Roca Two"/>
              </a:rPr>
              <a:t>DEPI Web Project</a:t>
            </a:r>
          </a:p>
        </p:txBody>
      </p:sp>
      <p:sp>
        <p:nvSpPr>
          <p:cNvPr id="3" name="Subtitle 2">
            <a:extLst>
              <a:ext uri="{FF2B5EF4-FFF2-40B4-BE49-F238E27FC236}">
                <a16:creationId xmlns:a16="http://schemas.microsoft.com/office/drawing/2014/main" id="{D306CC84-A447-C97C-2DB6-3764B112602B}"/>
              </a:ext>
            </a:extLst>
          </p:cNvPr>
          <p:cNvSpPr>
            <a:spLocks noGrp="1"/>
          </p:cNvSpPr>
          <p:nvPr>
            <p:ph type="subTitle" idx="1"/>
          </p:nvPr>
        </p:nvSpPr>
        <p:spPr>
          <a:xfrm>
            <a:off x="704088" y="5157694"/>
            <a:ext cx="5019676" cy="976406"/>
          </a:xfrm>
        </p:spPr>
        <p:txBody>
          <a:bodyPr anchor="t">
            <a:normAutofit/>
          </a:bodyPr>
          <a:lstStyle/>
          <a:p>
            <a:pPr marL="0" lvl="0" indent="0">
              <a:spcBef>
                <a:spcPct val="0"/>
              </a:spcBef>
              <a:spcAft>
                <a:spcPts val="600"/>
              </a:spcAft>
            </a:pPr>
            <a:r>
              <a:rPr lang="en-US" b="1" dirty="0">
                <a:solidFill>
                  <a:srgbClr val="FFFFFF"/>
                </a:solidFill>
                <a:latin typeface="Roca Two Bold"/>
                <a:ea typeface="Roca Two Bold"/>
                <a:cs typeface="Roca Two Bold"/>
                <a:sym typeface="Roca Two Bold"/>
              </a:rPr>
              <a:t>GRADUATION PROJECT PRESENTATION</a:t>
            </a:r>
          </a:p>
        </p:txBody>
      </p:sp>
      <p:cxnSp>
        <p:nvCxnSpPr>
          <p:cNvPr id="27" name="Straight Connector 26">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7152681"/>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5100" y="-114300"/>
            <a:ext cx="124460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685800" y="1974972"/>
            <a:ext cx="5895898" cy="4197228"/>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32380" t="-20865" r="-31247" b="-1422"/>
              </a:stretch>
            </a:blipFill>
          </p:spPr>
          <p:txBody>
            <a:bodyPr/>
            <a:lstStyle/>
            <a:p>
              <a:endParaRPr lang="en-US" sz="1200"/>
            </a:p>
          </p:txBody>
        </p:sp>
      </p:gr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Intuitive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A streamlined user experience ensures quick access to their favorite content.</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Security Features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Implementing strong security measures builds user trust and protects personal information effectively.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Login Page Concepts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77800" y="-101600"/>
            <a:ext cx="125349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775802" y="1916999"/>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35232" t="-22758" r="-31499" b="-692"/>
              </a:stretch>
            </a:blipFill>
          </p:spPr>
          <p:txBody>
            <a:bodyPr/>
            <a:lstStyle/>
            <a:p>
              <a:endParaRPr lang="en-US" sz="1200"/>
            </a:p>
          </p:txBody>
        </p:sp>
      </p:grpSp>
      <p:grpSp>
        <p:nvGrpSpPr>
          <p:cNvPr id="5" name="Group 5"/>
          <p:cNvGrpSpPr/>
          <p:nvPr/>
        </p:nvGrpSpPr>
        <p:grpSpPr>
          <a:xfrm>
            <a:off x="7251539" y="2902950"/>
            <a:ext cx="4119305" cy="3524645"/>
            <a:chOff x="0" y="0"/>
            <a:chExt cx="8238609" cy="7049290"/>
          </a:xfrm>
        </p:grpSpPr>
        <p:sp>
          <p:nvSpPr>
            <p:cNvPr id="6" name="TextBox 6"/>
            <p:cNvSpPr txBox="1"/>
            <p:nvPr/>
          </p:nvSpPr>
          <p:spPr>
            <a:xfrm>
              <a:off x="0" y="1991538"/>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Secure Authentication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711510"/>
              <a:ext cx="8238609" cy="1412950"/>
            </a:xfrm>
            <a:prstGeom prst="rect">
              <a:avLst/>
            </a:prstGeom>
          </p:spPr>
          <p:txBody>
            <a:bodyPr wrap="square" lIns="0" tIns="0" rIns="0" bIns="0" rtlCol="0" anchor="t">
              <a:spAutoFit/>
            </a:bodyPr>
            <a:lstStyle/>
            <a:p>
              <a:pPr>
                <a:lnSpc>
                  <a:spcPts val="1920"/>
                </a:lnSpc>
              </a:pPr>
              <a:r>
                <a:rPr lang="en-US" sz="1300" dirty="0">
                  <a:solidFill>
                    <a:schemeClr val="bg1"/>
                  </a:solidFill>
                  <a:latin typeface="Be Vietnam Ultra-Bold" panose="020B0604020202020204" charset="0"/>
                </a:rPr>
                <a:t>To ensure user privacy and data protection, the page includes secure authentication measures, such as password strength indicators and email verification.</a:t>
              </a:r>
              <a:endParaRPr lang="en-US" sz="13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425974"/>
              <a:ext cx="8030197" cy="99104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Social Media Integration</a:t>
              </a:r>
              <a:br>
                <a:rPr lang="en-US" sz="1600" dirty="0">
                  <a:solidFill>
                    <a:schemeClr val="bg1"/>
                  </a:solidFill>
                  <a:latin typeface="Be Vietnam Ultra-Bold" panose="020B0604020202020204" charset="0"/>
                </a:rPr>
              </a:b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9" name="TextBox 9"/>
            <p:cNvSpPr txBox="1"/>
            <p:nvPr/>
          </p:nvSpPr>
          <p:spPr>
            <a:xfrm>
              <a:off x="0" y="5145948"/>
              <a:ext cx="8030197" cy="1903342"/>
            </a:xfrm>
            <a:prstGeom prst="rect">
              <a:avLst/>
            </a:prstGeom>
          </p:spPr>
          <p:txBody>
            <a:bodyPr lIns="0" tIns="0" rIns="0" bIns="0" rtlCol="0" anchor="t">
              <a:spAutoFit/>
            </a:bodyPr>
            <a:lstStyle/>
            <a:p>
              <a:pPr>
                <a:lnSpc>
                  <a:spcPts val="1920"/>
                </a:lnSpc>
              </a:pPr>
              <a:r>
                <a:rPr lang="en-US" sz="1300" dirty="0">
                  <a:solidFill>
                    <a:schemeClr val="bg1"/>
                  </a:solidFill>
                  <a:latin typeface="Be Vietnam Ultra-Bold" panose="020B0604020202020204" charset="0"/>
                </a:rPr>
                <a:t>For added convenience, users can sign up using their existing social media accounts (Google, Facebook, etc.), saving time and reducing the friction of manual entry.</a:t>
              </a:r>
              <a:endParaRPr lang="en-US" sz="1300" spc="24" dirty="0">
                <a:solidFill>
                  <a:schemeClr val="bg1"/>
                </a:solidFill>
                <a:latin typeface="Be Vietnam Ultra-Bold" panose="020B0604020202020204" charset="0"/>
                <a:ea typeface="Be Vietnam"/>
                <a:cs typeface="Be Vietnam"/>
                <a:sym typeface="Be Vietnam"/>
              </a:endParaRP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Signup Page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2258" y="-147082"/>
            <a:ext cx="12467502" cy="7152163"/>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8205820" y="685800"/>
            <a:ext cx="3986180" cy="6175483"/>
            <a:chOff x="-258030" y="0"/>
            <a:chExt cx="7972361" cy="12034286"/>
          </a:xfrm>
        </p:grpSpPr>
        <p:sp>
          <p:nvSpPr>
            <p:cNvPr id="4" name="TextBox 4"/>
            <p:cNvSpPr txBox="1"/>
            <p:nvPr/>
          </p:nvSpPr>
          <p:spPr>
            <a:xfrm>
              <a:off x="-258030" y="1774619"/>
              <a:ext cx="7714331" cy="6130528"/>
            </a:xfrm>
            <a:prstGeom prst="rect">
              <a:avLst/>
            </a:prstGeom>
          </p:spPr>
          <p:txBody>
            <a:bodyPr lIns="0" tIns="0" rIns="0" bIns="0" rtlCol="0" anchor="t">
              <a:spAutoFit/>
            </a:bodyPr>
            <a:lstStyle/>
            <a:p>
              <a:pPr>
                <a:lnSpc>
                  <a:spcPts val="1883"/>
                </a:lnSpc>
              </a:pPr>
              <a:r>
                <a:rPr lang="en-US" sz="1200" b="1" spc="13" dirty="0">
                  <a:solidFill>
                    <a:srgbClr val="FFFFFF"/>
                  </a:solidFill>
                  <a:latin typeface="Be Vietnam Ultra-Bold"/>
                  <a:ea typeface="Be Vietnam Ultra-Bold"/>
                  <a:cs typeface="Be Vietnam Ultra-Bold"/>
                  <a:sym typeface="Be Vietnam Ultra-Bold"/>
                </a:rPr>
                <a:t>To ensure a seamless user experience across all devices (mobile, tablet, desktop), we integrated Bootstrap into our project.</a:t>
              </a:r>
            </a:p>
            <a:p>
              <a:pPr>
                <a:lnSpc>
                  <a:spcPts val="1883"/>
                </a:lnSpc>
              </a:pPr>
              <a:r>
                <a:rPr lang="en-US" sz="1200" b="1" spc="13" dirty="0">
                  <a:solidFill>
                    <a:srgbClr val="FFFFFF"/>
                  </a:solidFill>
                  <a:latin typeface="Be Vietnam Ultra-Bold"/>
                  <a:ea typeface="Be Vietnam Ultra-Bold"/>
                  <a:cs typeface="Be Vietnam Ultra-Bold"/>
                  <a:sym typeface="Be Vietnam Ultra-Bold"/>
                </a:rPr>
                <a:t> Bootstrap’s responsive grid system, pre-built components, and utility classes allowed us to:</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Build a mobile-first layout</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Ensure fluid resizing across screen sizes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Use responsive navigation bars, cards, and modals</a:t>
              </a:r>
            </a:p>
            <a:p>
              <a:pPr marL="290385" lvl="1" indent="-145193">
                <a:lnSpc>
                  <a:spcPts val="1883"/>
                </a:lnSpc>
                <a:buFont typeface="Arial"/>
                <a:buChar char="•"/>
              </a:pPr>
              <a:r>
                <a:rPr lang="en-US" sz="1200" b="1" spc="13" dirty="0">
                  <a:solidFill>
                    <a:srgbClr val="FFFFFF"/>
                  </a:solidFill>
                  <a:latin typeface="Be Vietnam Ultra-Bold"/>
                  <a:ea typeface="Be Vietnam Ultra-Bold"/>
                  <a:cs typeface="Be Vietnam Ultra-Bold"/>
                  <a:sym typeface="Be Vietnam Ultra-Bold"/>
                </a:rPr>
                <a:t>Speed up development with consistent styling</a:t>
              </a:r>
            </a:p>
            <a:p>
              <a:pPr>
                <a:lnSpc>
                  <a:spcPts val="1883"/>
                </a:lnSpc>
              </a:pPr>
              <a:r>
                <a:rPr lang="en-US" sz="1200" b="1" spc="13" dirty="0">
                  <a:solidFill>
                    <a:srgbClr val="FFFFFF"/>
                  </a:solidFill>
                  <a:latin typeface="Be Vietnam Ultra-Bold"/>
                  <a:ea typeface="Be Vietnam Ultra-Bold"/>
                  <a:cs typeface="Be Vietnam Ultra-Bold"/>
                  <a:sym typeface="Be Vietnam Ultra-Bold"/>
                </a:rPr>
                <a:t>By leveraging Bootstrap, we achieved a modern, responsive design without reinventing the wheel.</a:t>
              </a:r>
            </a:p>
            <a:p>
              <a:pPr>
                <a:lnSpc>
                  <a:spcPts val="1883"/>
                </a:lnSpc>
                <a:spcBef>
                  <a:spcPct val="0"/>
                </a:spcBef>
              </a:pPr>
              <a:endParaRPr lang="en-US" sz="1345" b="1" spc="13" dirty="0">
                <a:solidFill>
                  <a:srgbClr val="FFFFFF"/>
                </a:solidFill>
                <a:latin typeface="Be Vietnam Ultra-Bold"/>
                <a:ea typeface="Be Vietnam Ultra-Bold"/>
                <a:cs typeface="Be Vietnam Ultra-Bold"/>
                <a:sym typeface="Be Vietnam Ultra-Bold"/>
              </a:endParaRPr>
            </a:p>
          </p:txBody>
        </p:sp>
        <p:sp>
          <p:nvSpPr>
            <p:cNvPr id="5" name="TextBox 5"/>
            <p:cNvSpPr txBox="1"/>
            <p:nvPr/>
          </p:nvSpPr>
          <p:spPr>
            <a:xfrm>
              <a:off x="0" y="9739492"/>
              <a:ext cx="7714331" cy="419732"/>
            </a:xfrm>
            <a:prstGeom prst="rect">
              <a:avLst/>
            </a:prstGeom>
          </p:spPr>
          <p:txBody>
            <a:bodyPr lIns="0" tIns="0" rIns="0" bIns="0" rtlCol="0" anchor="t">
              <a:spAutoFit/>
            </a:bodyPr>
            <a:lstStyle/>
            <a:p>
              <a:pPr>
                <a:lnSpc>
                  <a:spcPts val="1844"/>
                </a:lnSpc>
              </a:pPr>
              <a:endParaRPr sz="1200"/>
            </a:p>
          </p:txBody>
        </p:sp>
        <p:sp>
          <p:nvSpPr>
            <p:cNvPr id="6" name="TextBox 6"/>
            <p:cNvSpPr txBox="1"/>
            <p:nvPr/>
          </p:nvSpPr>
          <p:spPr>
            <a:xfrm>
              <a:off x="0" y="10924026"/>
              <a:ext cx="7714331" cy="438968"/>
            </a:xfrm>
            <a:prstGeom prst="rect">
              <a:avLst/>
            </a:prstGeom>
          </p:spPr>
          <p:txBody>
            <a:bodyPr lIns="0" tIns="0" rIns="0" bIns="0" rtlCol="0" anchor="t">
              <a:spAutoFit/>
            </a:bodyPr>
            <a:lstStyle/>
            <a:p>
              <a:pPr>
                <a:lnSpc>
                  <a:spcPts val="1883"/>
                </a:lnSpc>
                <a:spcBef>
                  <a:spcPct val="0"/>
                </a:spcBef>
              </a:pPr>
              <a:endParaRPr sz="1200"/>
            </a:p>
          </p:txBody>
        </p:sp>
        <p:sp>
          <p:nvSpPr>
            <p:cNvPr id="7" name="TextBox 7"/>
            <p:cNvSpPr txBox="1"/>
            <p:nvPr/>
          </p:nvSpPr>
          <p:spPr>
            <a:xfrm>
              <a:off x="0" y="11614554"/>
              <a:ext cx="7714331" cy="419732"/>
            </a:xfrm>
            <a:prstGeom prst="rect">
              <a:avLst/>
            </a:prstGeom>
          </p:spPr>
          <p:txBody>
            <a:bodyPr lIns="0" tIns="0" rIns="0" bIns="0" rtlCol="0" anchor="t">
              <a:spAutoFit/>
            </a:bodyPr>
            <a:lstStyle/>
            <a:p>
              <a:pPr>
                <a:lnSpc>
                  <a:spcPts val="1844"/>
                </a:lnSpc>
              </a:pPr>
              <a:endParaRPr sz="1200"/>
            </a:p>
          </p:txBody>
        </p:sp>
        <p:sp>
          <p:nvSpPr>
            <p:cNvPr id="8" name="Freeform 8"/>
            <p:cNvSpPr/>
            <p:nvPr/>
          </p:nvSpPr>
          <p:spPr>
            <a:xfrm flipH="1">
              <a:off x="1549310" y="464986"/>
              <a:ext cx="2475312" cy="679586"/>
            </a:xfrm>
            <a:custGeom>
              <a:avLst/>
              <a:gdLst/>
              <a:ahLst/>
              <a:cxnLst/>
              <a:rect l="l" t="t" r="r" b="b"/>
              <a:pathLst>
                <a:path w="2475312" h="679586">
                  <a:moveTo>
                    <a:pt x="2475313" y="0"/>
                  </a:moveTo>
                  <a:lnTo>
                    <a:pt x="0" y="0"/>
                  </a:lnTo>
                  <a:lnTo>
                    <a:pt x="0" y="679586"/>
                  </a:lnTo>
                  <a:lnTo>
                    <a:pt x="2475313" y="679586"/>
                  </a:lnTo>
                  <a:lnTo>
                    <a:pt x="2475313"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9" name="Freeform 9"/>
            <p:cNvSpPr/>
            <p:nvPr/>
          </p:nvSpPr>
          <p:spPr>
            <a:xfrm>
              <a:off x="0" y="0"/>
              <a:ext cx="1303343" cy="1144572"/>
            </a:xfrm>
            <a:custGeom>
              <a:avLst/>
              <a:gdLst/>
              <a:ahLst/>
              <a:cxnLst/>
              <a:rect l="l" t="t" r="r" b="b"/>
              <a:pathLst>
                <a:path w="1303343" h="1144572">
                  <a:moveTo>
                    <a:pt x="0" y="0"/>
                  </a:moveTo>
                  <a:lnTo>
                    <a:pt x="1303343" y="0"/>
                  </a:lnTo>
                  <a:lnTo>
                    <a:pt x="1303343" y="1144572"/>
                  </a:lnTo>
                  <a:lnTo>
                    <a:pt x="0" y="1144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0" name="Freeform 10"/>
          <p:cNvSpPr/>
          <p:nvPr/>
        </p:nvSpPr>
        <p:spPr>
          <a:xfrm rot="-1021021">
            <a:off x="434042" y="2053548"/>
            <a:ext cx="2079832" cy="4118653"/>
          </a:xfrm>
          <a:custGeom>
            <a:avLst/>
            <a:gdLst/>
            <a:ahLst/>
            <a:cxnLst/>
            <a:rect l="l" t="t" r="r" b="b"/>
            <a:pathLst>
              <a:path w="3119748" h="6177979">
                <a:moveTo>
                  <a:pt x="0" y="0"/>
                </a:moveTo>
                <a:lnTo>
                  <a:pt x="3119748" y="0"/>
                </a:lnTo>
                <a:lnTo>
                  <a:pt x="3119748" y="6177979"/>
                </a:lnTo>
                <a:lnTo>
                  <a:pt x="0" y="6177979"/>
                </a:lnTo>
                <a:lnTo>
                  <a:pt x="0" y="0"/>
                </a:lnTo>
                <a:close/>
              </a:path>
            </a:pathLst>
          </a:custGeom>
          <a:blipFill>
            <a:blip r:embed="rId6"/>
            <a:stretch>
              <a:fillRect/>
            </a:stretch>
          </a:blipFill>
        </p:spPr>
        <p:txBody>
          <a:bodyPr/>
          <a:lstStyle/>
          <a:p>
            <a:endParaRPr lang="en-US" sz="1200"/>
          </a:p>
        </p:txBody>
      </p:sp>
      <p:sp>
        <p:nvSpPr>
          <p:cNvPr id="11" name="Freeform 11"/>
          <p:cNvSpPr/>
          <p:nvPr/>
        </p:nvSpPr>
        <p:spPr>
          <a:xfrm rot="1328234">
            <a:off x="4795368" y="2444297"/>
            <a:ext cx="2812250" cy="3904316"/>
          </a:xfrm>
          <a:custGeom>
            <a:avLst/>
            <a:gdLst/>
            <a:ahLst/>
            <a:cxnLst/>
            <a:rect l="l" t="t" r="r" b="b"/>
            <a:pathLst>
              <a:path w="4218375" h="5856474">
                <a:moveTo>
                  <a:pt x="0" y="0"/>
                </a:moveTo>
                <a:lnTo>
                  <a:pt x="4218375" y="0"/>
                </a:lnTo>
                <a:lnTo>
                  <a:pt x="4218375" y="5856474"/>
                </a:lnTo>
                <a:lnTo>
                  <a:pt x="0" y="5856474"/>
                </a:lnTo>
                <a:lnTo>
                  <a:pt x="0" y="0"/>
                </a:lnTo>
                <a:close/>
              </a:path>
            </a:pathLst>
          </a:custGeom>
          <a:blipFill>
            <a:blip r:embed="rId7"/>
            <a:stretch>
              <a:fillRect/>
            </a:stretch>
          </a:blipFill>
        </p:spPr>
        <p:txBody>
          <a:bodyPr/>
          <a:lstStyle/>
          <a:p>
            <a:endParaRPr lang="en-US" sz="1200"/>
          </a:p>
        </p:txBody>
      </p:sp>
      <p:sp>
        <p:nvSpPr>
          <p:cNvPr id="12" name="Freeform 12"/>
          <p:cNvSpPr/>
          <p:nvPr/>
        </p:nvSpPr>
        <p:spPr>
          <a:xfrm>
            <a:off x="578446" y="3051189"/>
            <a:ext cx="5909717" cy="3485916"/>
          </a:xfrm>
          <a:custGeom>
            <a:avLst/>
            <a:gdLst/>
            <a:ahLst/>
            <a:cxnLst/>
            <a:rect l="l" t="t" r="r" b="b"/>
            <a:pathLst>
              <a:path w="8864576" h="5228874">
                <a:moveTo>
                  <a:pt x="0" y="0"/>
                </a:moveTo>
                <a:lnTo>
                  <a:pt x="8864576" y="0"/>
                </a:lnTo>
                <a:lnTo>
                  <a:pt x="8864576" y="5228874"/>
                </a:lnTo>
                <a:lnTo>
                  <a:pt x="0" y="5228874"/>
                </a:lnTo>
                <a:lnTo>
                  <a:pt x="0" y="0"/>
                </a:lnTo>
                <a:close/>
              </a:path>
            </a:pathLst>
          </a:custGeom>
          <a:blipFill>
            <a:blip r:embed="rId8"/>
            <a:stretch>
              <a:fillRect/>
            </a:stretch>
          </a:blipFill>
        </p:spPr>
        <p:txBody>
          <a:bodyPr/>
          <a:lstStyle/>
          <a:p>
            <a:endParaRPr lang="en-US" sz="1200"/>
          </a:p>
        </p:txBody>
      </p:sp>
      <p:sp>
        <p:nvSpPr>
          <p:cNvPr id="13" name="TextBox 13"/>
          <p:cNvSpPr txBox="1"/>
          <p:nvPr/>
        </p:nvSpPr>
        <p:spPr>
          <a:xfrm>
            <a:off x="685800" y="685800"/>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Responsive Website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14300"/>
            <a:ext cx="12369800" cy="7188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477108" y="2011324"/>
            <a:ext cx="5895898" cy="4255201"/>
            <a:chOff x="0" y="0"/>
            <a:chExt cx="1370143" cy="988863"/>
          </a:xfrm>
        </p:grpSpPr>
        <p:sp>
          <p:nvSpPr>
            <p:cNvPr id="4" name="Freeform 4"/>
            <p:cNvSpPr/>
            <p:nvPr/>
          </p:nvSpPr>
          <p:spPr>
            <a:xfrm>
              <a:off x="0" y="0"/>
              <a:ext cx="1370143" cy="988863"/>
            </a:xfrm>
            <a:custGeom>
              <a:avLst/>
              <a:gdLst/>
              <a:ahLst/>
              <a:cxnLst/>
              <a:rect l="l" t="t" r="r" b="b"/>
              <a:pathLst>
                <a:path w="1370143" h="988863">
                  <a:moveTo>
                    <a:pt x="23636" y="0"/>
                  </a:moveTo>
                  <a:lnTo>
                    <a:pt x="1346508" y="0"/>
                  </a:lnTo>
                  <a:cubicBezTo>
                    <a:pt x="1359561" y="0"/>
                    <a:pt x="1370143" y="10582"/>
                    <a:pt x="1370143" y="23636"/>
                  </a:cubicBezTo>
                  <a:lnTo>
                    <a:pt x="1370143" y="965227"/>
                  </a:lnTo>
                  <a:cubicBezTo>
                    <a:pt x="1370143" y="978281"/>
                    <a:pt x="1359561" y="988863"/>
                    <a:pt x="1346508" y="988863"/>
                  </a:cubicBezTo>
                  <a:lnTo>
                    <a:pt x="23636" y="988863"/>
                  </a:lnTo>
                  <a:cubicBezTo>
                    <a:pt x="10582" y="988863"/>
                    <a:pt x="0" y="978281"/>
                    <a:pt x="0" y="965227"/>
                  </a:cubicBezTo>
                  <a:lnTo>
                    <a:pt x="0" y="23636"/>
                  </a:lnTo>
                  <a:cubicBezTo>
                    <a:pt x="0" y="10582"/>
                    <a:pt x="10582" y="0"/>
                    <a:pt x="23636" y="0"/>
                  </a:cubicBezTo>
                  <a:close/>
                </a:path>
              </a:pathLst>
            </a:custGeom>
            <a:blipFill>
              <a:blip r:embed="rId2"/>
              <a:stretch>
                <a:fillRect l="-50016" t="-16168" r="-6829"/>
              </a:stretch>
            </a:blipFill>
          </p:spPr>
          <p:txBody>
            <a:bodyPr/>
            <a:lstStyle/>
            <a:p>
              <a:endParaRPr lang="en-US" sz="1200"/>
            </a:p>
          </p:txBody>
        </p:sp>
      </p:grpSp>
      <p:grpSp>
        <p:nvGrpSpPr>
          <p:cNvPr id="5" name="Group 5"/>
          <p:cNvGrpSpPr/>
          <p:nvPr/>
        </p:nvGrpSpPr>
        <p:grpSpPr>
          <a:xfrm>
            <a:off x="6559923" y="1741219"/>
            <a:ext cx="2094706" cy="595719"/>
            <a:chOff x="0" y="0"/>
            <a:chExt cx="4189412" cy="1191437"/>
          </a:xfrm>
        </p:grpSpPr>
        <p:sp>
          <p:nvSpPr>
            <p:cNvPr id="6" name="Freeform 6"/>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7" name="Freeform 7"/>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8" name="TextBox 8"/>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Back-End Node.js </a:t>
            </a:r>
          </a:p>
        </p:txBody>
      </p:sp>
      <p:sp>
        <p:nvSpPr>
          <p:cNvPr id="9" name="TextBox 9"/>
          <p:cNvSpPr txBox="1"/>
          <p:nvPr/>
        </p:nvSpPr>
        <p:spPr>
          <a:xfrm>
            <a:off x="6559923" y="2396882"/>
            <a:ext cx="5238848" cy="4016997"/>
          </a:xfrm>
          <a:prstGeom prst="rect">
            <a:avLst/>
          </a:prstGeom>
        </p:spPr>
        <p:txBody>
          <a:bodyPr lIns="0" tIns="0" rIns="0" bIns="0" rtlCol="0" anchor="t">
            <a:spAutoFit/>
          </a:bodyPr>
          <a:lstStyle/>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Our web application's backend is powered by Node.js and MongoDB, enabling fast, scalable, and efficient data handling.</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Node.js provides a non-blocking, event-driven server, perfect for handling real-time API requests and smooth data flow between frontend and backend.</a:t>
            </a:r>
          </a:p>
          <a:p>
            <a:pPr marL="331063" lvl="1" indent="-165531" algn="ctr">
              <a:lnSpc>
                <a:spcPts val="2146"/>
              </a:lnSpc>
              <a:spcBef>
                <a:spcPct val="0"/>
              </a:spcBef>
              <a:buFont typeface="Arial"/>
              <a:buChar char="•"/>
            </a:pPr>
            <a:r>
              <a:rPr lang="en-US" sz="1533" b="1" spc="15" dirty="0">
                <a:solidFill>
                  <a:srgbClr val="FFFFFF"/>
                </a:solidFill>
                <a:latin typeface="Be Vietnam Ultra-Bold"/>
                <a:ea typeface="Be Vietnam Ultra-Bold"/>
                <a:cs typeface="Be Vietnam Ultra-Bold"/>
                <a:sym typeface="Be Vietnam Ultra-Bold"/>
              </a:rPr>
              <a:t>MongoDB is a NoSQL database that stores data in a flexible, JSON-like format, allowing us to manage dynamic user-generated content like watchlists, user accounts, and media data efficiently.</a:t>
            </a:r>
          </a:p>
          <a:p>
            <a:pPr algn="ctr">
              <a:lnSpc>
                <a:spcPts val="2146"/>
              </a:lnSpc>
              <a:spcBef>
                <a:spcPct val="0"/>
              </a:spcBef>
            </a:pPr>
            <a:r>
              <a:rPr lang="en-US" sz="1533" b="1" spc="15" dirty="0">
                <a:solidFill>
                  <a:srgbClr val="FFFFFF"/>
                </a:solidFill>
                <a:latin typeface="Be Vietnam Ultra-Bold"/>
                <a:ea typeface="Be Vietnam Ultra-Bold"/>
                <a:cs typeface="Be Vietnam Ultra-Bold"/>
                <a:sym typeface="Be Vietnam Ultra-Bold"/>
              </a:rPr>
              <a:t>Together, they form a powerful backend stack that supports real-time features and high performance across our application.</a:t>
            </a:r>
          </a:p>
          <a:p>
            <a:pPr algn="ctr">
              <a:lnSpc>
                <a:spcPts val="2146"/>
              </a:lnSpc>
              <a:spcBef>
                <a:spcPct val="0"/>
              </a:spcBef>
            </a:pPr>
            <a:endParaRPr lang="en-US" sz="1533" b="1" spc="15" dirty="0">
              <a:solidFill>
                <a:srgbClr val="FFFFFF"/>
              </a:solidFill>
              <a:latin typeface="Be Vietnam Ultra-Bold"/>
              <a:ea typeface="Be Vietnam Ultra-Bold"/>
              <a:cs typeface="Be Vietnam Ultra-Bold"/>
              <a:sym typeface="Be Vietnam Ultra-Bold"/>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88900"/>
            <a:ext cx="12433300" cy="7035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15011"/>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Exploring Our Black and Red Theme</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Color Psychology</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a:t>
              </a:r>
              <a:r>
                <a:rPr lang="en-US" sz="1200" b="1" spc="24" dirty="0">
                  <a:solidFill>
                    <a:srgbClr val="FFFFFF"/>
                  </a:solidFill>
                  <a:latin typeface="Be Vietnam Ultra-Bold"/>
                  <a:ea typeface="Be Vietnam Ultra-Bold"/>
                  <a:cs typeface="Be Vietnam Ultra-Bold"/>
                  <a:sym typeface="Be Vietnam Ultra-Bold"/>
                </a:rPr>
                <a:t>black and red</a:t>
              </a:r>
              <a:r>
                <a:rPr lang="en-US" sz="1200" spc="24" dirty="0">
                  <a:solidFill>
                    <a:srgbClr val="FFFFFF"/>
                  </a:solidFill>
                  <a:latin typeface="Be Vietnam"/>
                  <a:ea typeface="Be Vietnam"/>
                  <a:cs typeface="Be Vietnam"/>
                  <a:sym typeface="Be Vietnam"/>
                </a:rPr>
                <a:t> theme evokes strong emotions, creating an engaging atmosphere that captures user attention effectively.</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Brand Identity</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This color scheme aligns with our brand's </a:t>
              </a:r>
              <a:r>
                <a:rPr lang="en-US" sz="1200" b="1" spc="24">
                  <a:solidFill>
                    <a:srgbClr val="FFFFFF"/>
                  </a:solidFill>
                  <a:latin typeface="Be Vietnam Ultra-Bold"/>
                  <a:ea typeface="Be Vietnam Ultra-Bold"/>
                  <a:cs typeface="Be Vietnam Ultra-Bold"/>
                  <a:sym typeface="Be Vietnam Ultra-Bold"/>
                </a:rPr>
                <a:t>vision</a:t>
              </a:r>
              <a:r>
                <a:rPr lang="en-US" sz="1200" spc="24">
                  <a:solidFill>
                    <a:srgbClr val="FFFFFF"/>
                  </a:solidFill>
                  <a:latin typeface="Be Vietnam"/>
                  <a:ea typeface="Be Vietnam"/>
                  <a:cs typeface="Be Vietnam"/>
                  <a:sym typeface="Be Vietnam"/>
                </a:rPr>
                <a:t>, emphasizing sophistication and energy to resonate with our target audience.</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Visual Cohesion</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Utilizing black and red throughout the design ensures </a:t>
              </a:r>
              <a:r>
                <a:rPr lang="en-US" sz="1200" b="1" spc="24" dirty="0">
                  <a:solidFill>
                    <a:srgbClr val="FFFFFF"/>
                  </a:solidFill>
                  <a:latin typeface="Be Vietnam Ultra-Bold"/>
                  <a:ea typeface="Be Vietnam Ultra-Bold"/>
                  <a:cs typeface="Be Vietnam Ultra-Bold"/>
                  <a:sym typeface="Be Vietnam Ultra-Bold"/>
                </a:rPr>
                <a:t>visual consistency</a:t>
              </a:r>
              <a:r>
                <a:rPr lang="en-US" sz="1200" spc="24" dirty="0">
                  <a:solidFill>
                    <a:srgbClr val="FFFFFF"/>
                  </a:solidFill>
                  <a:latin typeface="Be Vietnam"/>
                  <a:ea typeface="Be Vietnam"/>
                  <a:cs typeface="Be Vietnam"/>
                  <a:sym typeface="Be Vietnam"/>
                </a:rPr>
                <a:t>, enhancing user experience across various pages of the application.</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300" y="-304800"/>
            <a:ext cx="12649200" cy="7277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sz="1200"/>
          </a:p>
        </p:txBody>
      </p:sp>
      <p:sp>
        <p:nvSpPr>
          <p:cNvPr id="7" name="TextBox 7"/>
          <p:cNvSpPr txBox="1"/>
          <p:nvPr/>
        </p:nvSpPr>
        <p:spPr>
          <a:xfrm>
            <a:off x="685800" y="685800"/>
            <a:ext cx="5185391" cy="2524922"/>
          </a:xfrm>
          <a:prstGeom prst="rect">
            <a:avLst/>
          </a:prstGeom>
        </p:spPr>
        <p:txBody>
          <a:bodyPr lIns="0" tIns="0" rIns="0" bIns="0" rtlCol="0" anchor="t">
            <a:spAutoFit/>
          </a:bodyPr>
          <a:lstStyle/>
          <a:p>
            <a:pPr>
              <a:lnSpc>
                <a:spcPts val="6660"/>
              </a:lnSpc>
            </a:pPr>
            <a:r>
              <a:rPr lang="en-US" sz="5550" dirty="0">
                <a:solidFill>
                  <a:srgbClr val="FFFFFF"/>
                </a:solidFill>
                <a:latin typeface="Roca Two"/>
                <a:ea typeface="Roca Two"/>
                <a:cs typeface="Roca Two"/>
                <a:sym typeface="Roca Two"/>
              </a:rPr>
              <a:t>Overcoming Development Challenges</a:t>
            </a:r>
          </a:p>
        </p:txBody>
      </p:sp>
      <p:grpSp>
        <p:nvGrpSpPr>
          <p:cNvPr id="8" name="Group 8"/>
          <p:cNvGrpSpPr/>
          <p:nvPr/>
        </p:nvGrpSpPr>
        <p:grpSpPr>
          <a:xfrm>
            <a:off x="6378027" y="1125966"/>
            <a:ext cx="4862721" cy="1309317"/>
            <a:chOff x="0" y="-38100"/>
            <a:chExt cx="9725443" cy="2618634"/>
          </a:xfrm>
        </p:grpSpPr>
        <p:sp>
          <p:nvSpPr>
            <p:cNvPr id="9" name="TextBox 9"/>
            <p:cNvSpPr txBox="1"/>
            <p:nvPr/>
          </p:nvSpPr>
          <p:spPr>
            <a:xfrm>
              <a:off x="0" y="-38100"/>
              <a:ext cx="9725443"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Key Issues</a:t>
              </a:r>
            </a:p>
          </p:txBody>
        </p:sp>
        <p:sp>
          <p:nvSpPr>
            <p:cNvPr id="10" name="TextBox 10"/>
            <p:cNvSpPr txBox="1"/>
            <p:nvPr/>
          </p:nvSpPr>
          <p:spPr>
            <a:xfrm>
              <a:off x="0" y="683092"/>
              <a:ext cx="9725443" cy="1897442"/>
            </a:xfrm>
            <a:prstGeom prst="rect">
              <a:avLst/>
            </a:prstGeom>
          </p:spPr>
          <p:txBody>
            <a:bodyPr lIns="0" tIns="0" rIns="0" bIns="0" rtlCol="0" anchor="t">
              <a:spAutoFit/>
            </a:bodyPr>
            <a:lstStyle/>
            <a:p>
              <a:pPr>
                <a:lnSpc>
                  <a:spcPts val="1919"/>
                </a:lnSpc>
              </a:pPr>
              <a:r>
                <a:rPr lang="en-US" sz="1199" spc="23" dirty="0">
                  <a:solidFill>
                    <a:srgbClr val="FFFFFF"/>
                  </a:solidFill>
                  <a:latin typeface="Be Vietnam"/>
                  <a:ea typeface="Be Vietnam"/>
                  <a:cs typeface="Be Vietnam"/>
                  <a:sym typeface="Be Vietnam"/>
                </a:rPr>
                <a:t>During the development of our project, we faced several </a:t>
              </a:r>
              <a:r>
                <a:rPr lang="en-US" sz="1199" b="1" spc="23" dirty="0">
                  <a:solidFill>
                    <a:srgbClr val="FFFFFF"/>
                  </a:solidFill>
                  <a:latin typeface="Be Vietnam Ultra-Bold"/>
                  <a:ea typeface="Be Vietnam Ultra-Bold"/>
                  <a:cs typeface="Be Vietnam Ultra-Bold"/>
                  <a:sym typeface="Be Vietnam Ultra-Bold"/>
                </a:rPr>
                <a:t>significant hurdles</a:t>
              </a:r>
              <a:r>
                <a:rPr lang="en-US" sz="1199" spc="23" dirty="0">
                  <a:solidFill>
                    <a:srgbClr val="FFFFFF"/>
                  </a:solidFill>
                  <a:latin typeface="Be Vietnam"/>
                  <a:ea typeface="Be Vietnam"/>
                  <a:cs typeface="Be Vietnam"/>
                  <a:sym typeface="Be Vietnam"/>
                </a:rPr>
                <a:t>. One of the main issues was ensuring </a:t>
              </a:r>
              <a:r>
                <a:rPr lang="en-US" sz="1199" b="1" spc="23" dirty="0">
                  <a:solidFill>
                    <a:srgbClr val="FFFFFF"/>
                  </a:solidFill>
                  <a:latin typeface="Be Vietnam Ultra-Bold"/>
                  <a:ea typeface="Be Vietnam Ultra-Bold"/>
                  <a:cs typeface="Be Vietnam Ultra-Bold"/>
                  <a:sym typeface="Be Vietnam Ultra-Bold"/>
                </a:rPr>
                <a:t>seamless integration</a:t>
              </a:r>
              <a:r>
                <a:rPr lang="en-US" sz="1199" spc="23" dirty="0">
                  <a:solidFill>
                    <a:srgbClr val="FFFFFF"/>
                  </a:solidFill>
                  <a:latin typeface="Be Vietnam"/>
                  <a:ea typeface="Be Vietnam"/>
                  <a:cs typeface="Be Vietnam"/>
                  <a:sym typeface="Be Vietnam"/>
                </a:rPr>
                <a:t> between the front-end and back-end technologies, particularly with React.js and Node.js.</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14300"/>
            <a:ext cx="12446000" cy="71247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flipV="1">
            <a:off x="6378027" y="698500"/>
            <a:ext cx="5128173" cy="0"/>
          </a:xfrm>
          <a:prstGeom prst="line">
            <a:avLst/>
          </a:prstGeom>
          <a:ln w="38100" cap="flat">
            <a:solidFill>
              <a:srgbClr val="000000"/>
            </a:solidFill>
            <a:prstDash val="solid"/>
            <a:headEnd type="none" w="sm" len="sm"/>
            <a:tailEnd type="none" w="sm" len="sm"/>
          </a:ln>
        </p:spPr>
        <p:txBody>
          <a:bodyPr/>
          <a:lstStyle/>
          <a:p>
            <a:endParaRPr lang="en-US" sz="1200"/>
          </a:p>
        </p:txBody>
      </p:sp>
      <p:sp>
        <p:nvSpPr>
          <p:cNvPr id="4" name="Freeform 4"/>
          <p:cNvSpPr/>
          <p:nvPr/>
        </p:nvSpPr>
        <p:spPr>
          <a:xfrm>
            <a:off x="685800" y="5243843"/>
            <a:ext cx="935159" cy="928357"/>
          </a:xfrm>
          <a:custGeom>
            <a:avLst/>
            <a:gdLst/>
            <a:ahLst/>
            <a:cxnLst/>
            <a:rect l="l" t="t" r="r" b="b"/>
            <a:pathLst>
              <a:path w="1402738" h="1392536">
                <a:moveTo>
                  <a:pt x="0" y="0"/>
                </a:moveTo>
                <a:lnTo>
                  <a:pt x="1402738" y="0"/>
                </a:lnTo>
                <a:lnTo>
                  <a:pt x="1402738" y="1392536"/>
                </a:lnTo>
                <a:lnTo>
                  <a:pt x="0" y="139253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1888436" y="5243843"/>
            <a:ext cx="850713" cy="928357"/>
          </a:xfrm>
          <a:custGeom>
            <a:avLst/>
            <a:gdLst/>
            <a:ahLst/>
            <a:cxnLst/>
            <a:rect l="l" t="t" r="r" b="b"/>
            <a:pathLst>
              <a:path w="1276069" h="1392536">
                <a:moveTo>
                  <a:pt x="0" y="0"/>
                </a:moveTo>
                <a:lnTo>
                  <a:pt x="1276070" y="0"/>
                </a:lnTo>
                <a:lnTo>
                  <a:pt x="1276070" y="1392536"/>
                </a:lnTo>
                <a:lnTo>
                  <a:pt x="0" y="13925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3005850" y="5243843"/>
            <a:ext cx="923293" cy="928357"/>
          </a:xfrm>
          <a:custGeom>
            <a:avLst/>
            <a:gdLst/>
            <a:ahLst/>
            <a:cxnLst/>
            <a:rect l="l" t="t" r="r" b="b"/>
            <a:pathLst>
              <a:path w="1384940" h="1392536">
                <a:moveTo>
                  <a:pt x="0" y="0"/>
                </a:moveTo>
                <a:lnTo>
                  <a:pt x="1384940" y="0"/>
                </a:lnTo>
                <a:lnTo>
                  <a:pt x="1384940" y="1392536"/>
                </a:lnTo>
                <a:lnTo>
                  <a:pt x="0" y="139253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TextBox 7"/>
          <p:cNvSpPr txBox="1"/>
          <p:nvPr/>
        </p:nvSpPr>
        <p:spPr>
          <a:xfrm>
            <a:off x="685800" y="685800"/>
            <a:ext cx="5185391" cy="2524922"/>
          </a:xfrm>
          <a:prstGeom prst="rect">
            <a:avLst/>
          </a:prstGeom>
        </p:spPr>
        <p:txBody>
          <a:bodyPr lIns="0" tIns="0" rIns="0" bIns="0" rtlCol="0" anchor="t">
            <a:spAutoFit/>
          </a:bodyPr>
          <a:lstStyle/>
          <a:p>
            <a:pPr>
              <a:lnSpc>
                <a:spcPts val="6660"/>
              </a:lnSpc>
            </a:pPr>
            <a:r>
              <a:rPr lang="en-US" sz="5550" dirty="0">
                <a:solidFill>
                  <a:srgbClr val="FFFFFF"/>
                </a:solidFill>
                <a:latin typeface="Roca Two"/>
                <a:ea typeface="Roca Two"/>
                <a:cs typeface="Roca Two"/>
                <a:sym typeface="Roca Two"/>
              </a:rPr>
              <a:t>Future Enhancements for Our Project</a:t>
            </a:r>
          </a:p>
        </p:txBody>
      </p:sp>
      <p:grpSp>
        <p:nvGrpSpPr>
          <p:cNvPr id="8" name="Group 8"/>
          <p:cNvGrpSpPr/>
          <p:nvPr/>
        </p:nvGrpSpPr>
        <p:grpSpPr>
          <a:xfrm>
            <a:off x="6378027" y="1125966"/>
            <a:ext cx="4862721" cy="1309317"/>
            <a:chOff x="0" y="-38100"/>
            <a:chExt cx="9725443" cy="2618634"/>
          </a:xfrm>
        </p:grpSpPr>
        <p:sp>
          <p:nvSpPr>
            <p:cNvPr id="9" name="TextBox 9"/>
            <p:cNvSpPr txBox="1"/>
            <p:nvPr/>
          </p:nvSpPr>
          <p:spPr>
            <a:xfrm>
              <a:off x="0" y="-38100"/>
              <a:ext cx="9725443"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Continuous Improvement</a:t>
              </a:r>
            </a:p>
          </p:txBody>
        </p:sp>
        <p:sp>
          <p:nvSpPr>
            <p:cNvPr id="10" name="TextBox 10"/>
            <p:cNvSpPr txBox="1"/>
            <p:nvPr/>
          </p:nvSpPr>
          <p:spPr>
            <a:xfrm>
              <a:off x="0" y="683092"/>
              <a:ext cx="9725443" cy="1897442"/>
            </a:xfrm>
            <a:prstGeom prst="rect">
              <a:avLst/>
            </a:prstGeom>
          </p:spPr>
          <p:txBody>
            <a:bodyPr lIns="0" tIns="0" rIns="0" bIns="0" rtlCol="0" anchor="t">
              <a:spAutoFit/>
            </a:bodyPr>
            <a:lstStyle/>
            <a:p>
              <a:pPr>
                <a:lnSpc>
                  <a:spcPts val="1919"/>
                </a:lnSpc>
              </a:pPr>
              <a:r>
                <a:rPr lang="en-US" sz="1199" spc="23" dirty="0">
                  <a:solidFill>
                    <a:srgbClr val="FFFFFF"/>
                  </a:solidFill>
                  <a:latin typeface="Be Vietnam"/>
                  <a:ea typeface="Be Vietnam"/>
                  <a:cs typeface="Be Vietnam"/>
                  <a:sym typeface="Be Vietnam"/>
                </a:rPr>
                <a:t>As we look ahead, we envision several </a:t>
              </a:r>
              <a:r>
                <a:rPr lang="en-US" sz="1199" b="1" spc="23" dirty="0">
                  <a:solidFill>
                    <a:srgbClr val="FFFFFF"/>
                  </a:solidFill>
                  <a:latin typeface="Be Vietnam Ultra-Bold"/>
                  <a:ea typeface="Be Vietnam Ultra-Bold"/>
                  <a:cs typeface="Be Vietnam Ultra-Bold"/>
                  <a:sym typeface="Be Vietnam Ultra-Bold"/>
                </a:rPr>
                <a:t>exciting enhancements</a:t>
              </a:r>
              <a:r>
                <a:rPr lang="en-US" sz="1199" spc="23" dirty="0">
                  <a:solidFill>
                    <a:srgbClr val="FFFFFF"/>
                  </a:solidFill>
                  <a:latin typeface="Be Vietnam"/>
                  <a:ea typeface="Be Vietnam"/>
                  <a:cs typeface="Be Vietnam"/>
                  <a:sym typeface="Be Vietnam"/>
                </a:rPr>
                <a:t> to our project. Incorporating user feedback will be essential in pinpointing areas for improvement and ensuring the platform meets the users' needs.</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4"/>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5"/>
                                        </p:tgtEl>
                                        <p:attrNameLst>
                                          <p:attrName>r</p:attrName>
                                        </p:attrNameLst>
                                      </p:cBhvr>
                                    </p:animRot>
                                  </p:childTnLst>
                                </p:cTn>
                              </p:par>
                              <p:par>
                                <p:cTn id="9" presetID="8" presetClass="emph" presetSubtype="0" fill="hold" grpId="0" nodeType="withEffect">
                                  <p:stCondLst>
                                    <p:cond delay="0"/>
                                  </p:stCondLst>
                                  <p:childTnLst>
                                    <p:animRot by="21600000">
                                      <p:cBhvr>
                                        <p:cTn id="10" dur="2000" fill="hold"/>
                                        <p:tgtEl>
                                          <p:spTgt spid="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1+#ppt_w/2"/>
                                          </p:val>
                                        </p:tav>
                                        <p:tav tm="100000">
                                          <p:val>
                                            <p:strVal val="#ppt_x"/>
                                          </p:val>
                                        </p:tav>
                                      </p:tavLst>
                                    </p:anim>
                                    <p:anim calcmode="lin" valueType="num">
                                      <p:cBhvr additive="base">
                                        <p:cTn id="22"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7000" y="-101600"/>
            <a:ext cx="12484100" cy="70739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831255" y="3948474"/>
            <a:ext cx="1721355" cy="1461093"/>
            <a:chOff x="0" y="-38100"/>
            <a:chExt cx="3442710" cy="2922184"/>
          </a:xfrm>
        </p:grpSpPr>
        <p:sp>
          <p:nvSpPr>
            <p:cNvPr id="12" name="TextBox 12"/>
            <p:cNvSpPr txBox="1"/>
            <p:nvPr/>
          </p:nvSpPr>
          <p:spPr>
            <a:xfrm>
              <a:off x="0" y="-38100"/>
              <a:ext cx="3442710" cy="979498"/>
            </a:xfrm>
            <a:prstGeom prst="rect">
              <a:avLst/>
            </a:prstGeom>
          </p:spPr>
          <p:txBody>
            <a:bodyPr lIns="0" tIns="0" rIns="0" bIns="0" rtlCol="0" anchor="t">
              <a:spAutoFit/>
            </a:bodyPr>
            <a:lstStyle/>
            <a:p>
              <a:pPr algn="ctr">
                <a:lnSpc>
                  <a:spcPts val="1960"/>
                </a:lnSpc>
              </a:pPr>
              <a:r>
                <a:rPr lang="en-US" sz="1400" b="1" spc="14" dirty="0">
                  <a:solidFill>
                    <a:srgbClr val="FFFFFF"/>
                  </a:solidFill>
                  <a:latin typeface="Be Vietnam Ultra-Bold"/>
                  <a:ea typeface="Be Vietnam Ultra-Bold"/>
                  <a:cs typeface="Be Vietnam Ultra-Bold"/>
                  <a:sym typeface="Be Vietnam Ultra-Bold"/>
                </a:rPr>
                <a:t>Project Conceptualization</a:t>
              </a:r>
            </a:p>
          </p:txBody>
        </p:sp>
        <p:sp>
          <p:nvSpPr>
            <p:cNvPr id="13" name="TextBox 13"/>
            <p:cNvSpPr txBox="1"/>
            <p:nvPr/>
          </p:nvSpPr>
          <p:spPr>
            <a:xfrm>
              <a:off x="0" y="1186697"/>
              <a:ext cx="3442710" cy="1697387"/>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brainstormed ideas and </a:t>
              </a:r>
              <a:r>
                <a:rPr lang="en-US" sz="1066" b="1" spc="21" dirty="0">
                  <a:solidFill>
                    <a:srgbClr val="FFFFFF"/>
                  </a:solidFill>
                  <a:latin typeface="Be Vietnam Ultra-Bold"/>
                  <a:ea typeface="Be Vietnam Ultra-Bold"/>
                  <a:cs typeface="Be Vietnam Ultra-Bold"/>
                  <a:sym typeface="Be Vietnam Ultra-Bold"/>
                </a:rPr>
                <a:t>defined project goals</a:t>
              </a:r>
              <a:r>
                <a:rPr lang="en-US" sz="1066" spc="21" dirty="0">
                  <a:solidFill>
                    <a:srgbClr val="FFFFFF"/>
                  </a:solidFill>
                  <a:latin typeface="Be Vietnam"/>
                  <a:ea typeface="Be Vietnam"/>
                  <a:cs typeface="Be Vietnam"/>
                  <a:sym typeface="Be Vietnam"/>
                </a:rPr>
                <a:t> to ensure clarity and focus.</a:t>
              </a:r>
            </a:p>
          </p:txBody>
        </p:sp>
      </p:grpSp>
      <p:grpSp>
        <p:nvGrpSpPr>
          <p:cNvPr id="14" name="Group 14"/>
          <p:cNvGrpSpPr/>
          <p:nvPr/>
        </p:nvGrpSpPr>
        <p:grpSpPr>
          <a:xfrm>
            <a:off x="3031197" y="3955584"/>
            <a:ext cx="1721355" cy="1213443"/>
            <a:chOff x="0" y="-38100"/>
            <a:chExt cx="3442710" cy="2426885"/>
          </a:xfrm>
        </p:grpSpPr>
        <p:sp>
          <p:nvSpPr>
            <p:cNvPr id="15" name="TextBox 15"/>
            <p:cNvSpPr txBox="1"/>
            <p:nvPr/>
          </p:nvSpPr>
          <p:spPr>
            <a:xfrm>
              <a:off x="0" y="-38100"/>
              <a:ext cx="3442710" cy="466538"/>
            </a:xfrm>
            <a:prstGeom prst="rect">
              <a:avLst/>
            </a:prstGeom>
          </p:spPr>
          <p:txBody>
            <a:bodyPr lIns="0" tIns="0" rIns="0" bIns="0" rtlCol="0" anchor="t">
              <a:spAutoFit/>
            </a:bodyPr>
            <a:lstStyle/>
            <a:p>
              <a:pPr algn="ct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Design Phase</a:t>
              </a:r>
            </a:p>
          </p:txBody>
        </p:sp>
        <p:sp>
          <p:nvSpPr>
            <p:cNvPr id="16" name="TextBox 16"/>
            <p:cNvSpPr txBox="1"/>
            <p:nvPr/>
          </p:nvSpPr>
          <p:spPr>
            <a:xfrm>
              <a:off x="0" y="691398"/>
              <a:ext cx="3442710" cy="1697387"/>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Each member contributed to </a:t>
              </a:r>
              <a:r>
                <a:rPr lang="en-US" sz="1066" b="1" spc="21">
                  <a:solidFill>
                    <a:srgbClr val="FFFFFF"/>
                  </a:solidFill>
                  <a:latin typeface="Be Vietnam Ultra-Bold"/>
                  <a:ea typeface="Be Vietnam Ultra-Bold"/>
                  <a:cs typeface="Be Vietnam Ultra-Bold"/>
                  <a:sym typeface="Be Vietnam Ultra-Bold"/>
                </a:rPr>
                <a:t>creating wireframes and mockups</a:t>
              </a:r>
              <a:r>
                <a:rPr lang="en-US" sz="1066" spc="21">
                  <a:solidFill>
                    <a:srgbClr val="FFFFFF"/>
                  </a:solidFill>
                  <a:latin typeface="Be Vietnam"/>
                  <a:ea typeface="Be Vietnam"/>
                  <a:cs typeface="Be Vietnam"/>
                  <a:sym typeface="Be Vietnam"/>
                </a:rPr>
                <a:t> for a user-friendly interface.</a:t>
              </a:r>
            </a:p>
          </p:txBody>
        </p:sp>
      </p:grpSp>
      <p:grpSp>
        <p:nvGrpSpPr>
          <p:cNvPr id="17" name="Group 17"/>
          <p:cNvGrpSpPr/>
          <p:nvPr/>
        </p:nvGrpSpPr>
        <p:grpSpPr>
          <a:xfrm>
            <a:off x="5231137" y="3955584"/>
            <a:ext cx="1721355" cy="1213443"/>
            <a:chOff x="0" y="-38100"/>
            <a:chExt cx="3442710" cy="2426886"/>
          </a:xfrm>
        </p:grpSpPr>
        <p:sp>
          <p:nvSpPr>
            <p:cNvPr id="18" name="TextBox 18"/>
            <p:cNvSpPr txBox="1"/>
            <p:nvPr/>
          </p:nvSpPr>
          <p:spPr>
            <a:xfrm>
              <a:off x="0" y="-38100"/>
              <a:ext cx="344271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Development Stage</a:t>
              </a:r>
            </a:p>
          </p:txBody>
        </p:sp>
        <p:sp>
          <p:nvSpPr>
            <p:cNvPr id="19" name="TextBox 19"/>
            <p:cNvSpPr txBox="1"/>
            <p:nvPr/>
          </p:nvSpPr>
          <p:spPr>
            <a:xfrm>
              <a:off x="0" y="691398"/>
              <a:ext cx="3442710" cy="1697388"/>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Helmy and Mohamed led the </a:t>
              </a:r>
              <a:r>
                <a:rPr lang="en-US" sz="1066" b="1" spc="21">
                  <a:solidFill>
                    <a:srgbClr val="FFFFFF"/>
                  </a:solidFill>
                  <a:latin typeface="Be Vietnam Ultra-Bold"/>
                  <a:ea typeface="Be Vietnam Ultra-Bold"/>
                  <a:cs typeface="Be Vietnam Ultra-Bold"/>
                  <a:sym typeface="Be Vietnam Ultra-Bold"/>
                </a:rPr>
                <a:t>backend development</a:t>
              </a:r>
              <a:r>
                <a:rPr lang="en-US" sz="1066" spc="21">
                  <a:solidFill>
                    <a:srgbClr val="FFFFFF"/>
                  </a:solidFill>
                  <a:latin typeface="Be Vietnam"/>
                  <a:ea typeface="Be Vietnam"/>
                  <a:cs typeface="Be Vietnam"/>
                  <a:sym typeface="Be Vietnam"/>
                </a:rPr>
                <a:t> using Node.js and MongoDB effectively.</a:t>
              </a:r>
            </a:p>
          </p:txBody>
        </p:sp>
      </p:grpSp>
      <p:grpSp>
        <p:nvGrpSpPr>
          <p:cNvPr id="20" name="Group 20"/>
          <p:cNvGrpSpPr/>
          <p:nvPr/>
        </p:nvGrpSpPr>
        <p:grpSpPr>
          <a:xfrm>
            <a:off x="7431079" y="3955585"/>
            <a:ext cx="1721355" cy="1679101"/>
            <a:chOff x="0" y="-38100"/>
            <a:chExt cx="3442710" cy="3358202"/>
          </a:xfrm>
        </p:grpSpPr>
        <p:sp>
          <p:nvSpPr>
            <p:cNvPr id="21" name="TextBox 21"/>
            <p:cNvSpPr txBox="1"/>
            <p:nvPr/>
          </p:nvSpPr>
          <p:spPr>
            <a:xfrm>
              <a:off x="0" y="-38100"/>
              <a:ext cx="3442710" cy="97949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Testing and Debugging</a:t>
              </a:r>
            </a:p>
          </p:txBody>
        </p:sp>
        <p:sp>
          <p:nvSpPr>
            <p:cNvPr id="22" name="TextBox 22"/>
            <p:cNvSpPr txBox="1"/>
            <p:nvPr/>
          </p:nvSpPr>
          <p:spPr>
            <a:xfrm>
              <a:off x="0" y="1186698"/>
              <a:ext cx="3442710" cy="2133404"/>
            </a:xfrm>
            <a:prstGeom prst="rect">
              <a:avLst/>
            </a:prstGeom>
          </p:spPr>
          <p:txBody>
            <a:bodyPr lIns="0" tIns="0" rIns="0" bIns="0" rtlCol="0" anchor="t">
              <a:spAutoFit/>
            </a:bodyPr>
            <a:lstStyle/>
            <a:p>
              <a:pPr algn="ctr">
                <a:lnSpc>
                  <a:spcPts val="1706"/>
                </a:lnSpc>
              </a:pPr>
              <a:r>
                <a:rPr lang="en-US" sz="1066" spc="21">
                  <a:solidFill>
                    <a:srgbClr val="FFFFFF"/>
                  </a:solidFill>
                  <a:latin typeface="Be Vietnam"/>
                  <a:ea typeface="Be Vietnam"/>
                  <a:cs typeface="Be Vietnam"/>
                  <a:sym typeface="Be Vietnam"/>
                </a:rPr>
                <a:t>Ziad and Mahmoud conducted extensive </a:t>
              </a:r>
              <a:r>
                <a:rPr lang="en-US" sz="1066" b="1" spc="21">
                  <a:solidFill>
                    <a:srgbClr val="FFFFFF"/>
                  </a:solidFill>
                  <a:latin typeface="Be Vietnam Ultra-Bold"/>
                  <a:ea typeface="Be Vietnam Ultra-Bold"/>
                  <a:cs typeface="Be Vietnam Ultra-Bold"/>
                  <a:sym typeface="Be Vietnam Ultra-Bold"/>
                </a:rPr>
                <a:t>testing to identify and resolve issues</a:t>
              </a:r>
              <a:r>
                <a:rPr lang="en-US" sz="1066" spc="21">
                  <a:solidFill>
                    <a:srgbClr val="FFFFFF"/>
                  </a:solidFill>
                  <a:latin typeface="Be Vietnam"/>
                  <a:ea typeface="Be Vietnam"/>
                  <a:cs typeface="Be Vietnam"/>
                  <a:sym typeface="Be Vietnam"/>
                </a:rPr>
                <a:t> before launch.</a:t>
              </a:r>
            </a:p>
          </p:txBody>
        </p:sp>
      </p:grpSp>
      <p:grpSp>
        <p:nvGrpSpPr>
          <p:cNvPr id="23" name="Group 23"/>
          <p:cNvGrpSpPr/>
          <p:nvPr/>
        </p:nvGrpSpPr>
        <p:grpSpPr>
          <a:xfrm>
            <a:off x="9631020" y="3955584"/>
            <a:ext cx="1729725" cy="1213443"/>
            <a:chOff x="0" y="-38100"/>
            <a:chExt cx="3459450" cy="2426886"/>
          </a:xfrm>
        </p:grpSpPr>
        <p:sp>
          <p:nvSpPr>
            <p:cNvPr id="24" name="TextBox 24"/>
            <p:cNvSpPr txBox="1"/>
            <p:nvPr/>
          </p:nvSpPr>
          <p:spPr>
            <a:xfrm>
              <a:off x="0" y="-38100"/>
              <a:ext cx="3459450" cy="466538"/>
            </a:xfrm>
            <a:prstGeom prst="rect">
              <a:avLst/>
            </a:prstGeom>
          </p:spPr>
          <p:txBody>
            <a:bodyPr lIns="0" tIns="0" rIns="0" bIns="0" rtlCol="0" anchor="t">
              <a:spAutoFit/>
            </a:bodyPr>
            <a:lstStyle/>
            <a:p>
              <a:pPr algn="ctr">
                <a:lnSpc>
                  <a:spcPts val="1960"/>
                </a:lnSpc>
              </a:pPr>
              <a:r>
                <a:rPr lang="en-US" sz="1400" b="1" spc="14">
                  <a:solidFill>
                    <a:srgbClr val="FFFFFF"/>
                  </a:solidFill>
                  <a:latin typeface="Be Vietnam Ultra-Bold"/>
                  <a:ea typeface="Be Vietnam Ultra-Bold"/>
                  <a:cs typeface="Be Vietnam Ultra-Bold"/>
                  <a:sym typeface="Be Vietnam Ultra-Bold"/>
                </a:rPr>
                <a:t>Final Presentation</a:t>
              </a:r>
            </a:p>
          </p:txBody>
        </p:sp>
        <p:sp>
          <p:nvSpPr>
            <p:cNvPr id="25" name="TextBox 25"/>
            <p:cNvSpPr txBox="1"/>
            <p:nvPr/>
          </p:nvSpPr>
          <p:spPr>
            <a:xfrm>
              <a:off x="0" y="691398"/>
              <a:ext cx="3459450" cy="1697388"/>
            </a:xfrm>
            <a:prstGeom prst="rect">
              <a:avLst/>
            </a:prstGeom>
          </p:spPr>
          <p:txBody>
            <a:bodyPr lIns="0" tIns="0" rIns="0" bIns="0" rtlCol="0" anchor="t">
              <a:spAutoFit/>
            </a:bodyPr>
            <a:lstStyle/>
            <a:p>
              <a:pPr algn="ctr">
                <a:lnSpc>
                  <a:spcPts val="1706"/>
                </a:lnSpc>
              </a:pPr>
              <a:r>
                <a:rPr lang="en-US" sz="1066" spc="21" dirty="0">
                  <a:solidFill>
                    <a:srgbClr val="FFFFFF"/>
                  </a:solidFill>
                  <a:latin typeface="Be Vietnam"/>
                  <a:ea typeface="Be Vietnam"/>
                  <a:cs typeface="Be Vietnam"/>
                  <a:sym typeface="Be Vietnam"/>
                </a:rPr>
                <a:t>The team collaboratively developed the presentation to </a:t>
              </a:r>
              <a:r>
                <a:rPr lang="en-US" sz="1066" b="1" spc="21" dirty="0">
                  <a:solidFill>
                    <a:srgbClr val="FFFFFF"/>
                  </a:solidFill>
                  <a:latin typeface="Be Vietnam Ultra-Bold"/>
                  <a:ea typeface="Be Vietnam Ultra-Bold"/>
                  <a:cs typeface="Be Vietnam Ultra-Bold"/>
                  <a:sym typeface="Be Vietnam Ultra-Bold"/>
                </a:rPr>
                <a:t>showcase their work and achievements.</a:t>
              </a:r>
            </a:p>
          </p:txBody>
        </p:sp>
      </p:grpSp>
      <p:sp>
        <p:nvSpPr>
          <p:cNvPr id="26" name="TextBox 26"/>
          <p:cNvSpPr txBox="1"/>
          <p:nvPr/>
        </p:nvSpPr>
        <p:spPr>
          <a:xfrm>
            <a:off x="1010462" y="1561090"/>
            <a:ext cx="10171077" cy="927562"/>
          </a:xfrm>
          <a:prstGeom prst="rect">
            <a:avLst/>
          </a:prstGeom>
        </p:spPr>
        <p:txBody>
          <a:bodyPr lIns="0" tIns="0" rIns="0" bIns="0" rtlCol="0" anchor="t">
            <a:spAutoFit/>
          </a:bodyPr>
          <a:lstStyle/>
          <a:p>
            <a:pPr algn="ctr">
              <a:lnSpc>
                <a:spcPts val="7680"/>
              </a:lnSpc>
            </a:pPr>
            <a:r>
              <a:rPr lang="en-US" sz="6400" dirty="0">
                <a:solidFill>
                  <a:srgbClr val="FFFFFF"/>
                </a:solidFill>
                <a:latin typeface="Roca Two"/>
                <a:ea typeface="Roca Two"/>
                <a:cs typeface="Roca Two"/>
                <a:sym typeface="Roca Two"/>
              </a:rPr>
              <a:t>Team Contributions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39700"/>
            <a:ext cx="12369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p:cNvSpPr/>
          <p:nvPr/>
        </p:nvSpPr>
        <p:spPr>
          <a:xfrm>
            <a:off x="10409460" y="5079448"/>
            <a:ext cx="1096740" cy="1092752"/>
          </a:xfrm>
          <a:custGeom>
            <a:avLst/>
            <a:gdLst/>
            <a:ahLst/>
            <a:cxnLst/>
            <a:rect l="l" t="t" r="r" b="b"/>
            <a:pathLst>
              <a:path w="1645110" h="1639128">
                <a:moveTo>
                  <a:pt x="0" y="0"/>
                </a:moveTo>
                <a:lnTo>
                  <a:pt x="1645110" y="0"/>
                </a:lnTo>
                <a:lnTo>
                  <a:pt x="1645110" y="1639128"/>
                </a:lnTo>
                <a:lnTo>
                  <a:pt x="0" y="163912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685800" y="685800"/>
            <a:ext cx="1661723" cy="456219"/>
          </a:xfrm>
          <a:custGeom>
            <a:avLst/>
            <a:gdLst/>
            <a:ahLst/>
            <a:cxnLst/>
            <a:rect l="l" t="t" r="r" b="b"/>
            <a:pathLst>
              <a:path w="2492584" h="684328">
                <a:moveTo>
                  <a:pt x="0" y="0"/>
                </a:moveTo>
                <a:lnTo>
                  <a:pt x="2492584" y="0"/>
                </a:lnTo>
                <a:lnTo>
                  <a:pt x="2492584" y="684328"/>
                </a:lnTo>
                <a:lnTo>
                  <a:pt x="0" y="6843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5" name="TextBox 5"/>
          <p:cNvSpPr txBox="1"/>
          <p:nvPr/>
        </p:nvSpPr>
        <p:spPr>
          <a:xfrm>
            <a:off x="5005116" y="685800"/>
            <a:ext cx="6501085" cy="1915011"/>
          </a:xfrm>
          <a:prstGeom prst="rect">
            <a:avLst/>
          </a:prstGeom>
        </p:spPr>
        <p:txBody>
          <a:bodyPr lIns="0" tIns="0" rIns="0" bIns="0" rtlCol="0" anchor="t">
            <a:spAutoFit/>
          </a:bodyPr>
          <a:lstStyle/>
          <a:p>
            <a:pPr algn="r">
              <a:lnSpc>
                <a:spcPts val="7680"/>
              </a:lnSpc>
              <a:spcBef>
                <a:spcPct val="0"/>
              </a:spcBef>
            </a:pPr>
            <a:r>
              <a:rPr lang="en-US" sz="6400" dirty="0">
                <a:solidFill>
                  <a:srgbClr val="FFFFFF"/>
                </a:solidFill>
                <a:latin typeface="Roca Two"/>
                <a:ea typeface="Roca Two"/>
                <a:cs typeface="Roca Two"/>
                <a:sym typeface="Roca Two"/>
              </a:rPr>
              <a:t>Project Goals and Objectives</a:t>
            </a:r>
          </a:p>
        </p:txBody>
      </p:sp>
      <p:grpSp>
        <p:nvGrpSpPr>
          <p:cNvPr id="6" name="Group 6"/>
          <p:cNvGrpSpPr/>
          <p:nvPr/>
        </p:nvGrpSpPr>
        <p:grpSpPr>
          <a:xfrm>
            <a:off x="685800" y="3844362"/>
            <a:ext cx="5078687" cy="1786078"/>
            <a:chOff x="0" y="0"/>
            <a:chExt cx="10157373" cy="3572155"/>
          </a:xfrm>
        </p:grpSpPr>
        <p:sp>
          <p:nvSpPr>
            <p:cNvPr id="7" name="TextBox 7"/>
            <p:cNvSpPr txBox="1"/>
            <p:nvPr/>
          </p:nvSpPr>
          <p:spPr>
            <a:xfrm>
              <a:off x="98974" y="0"/>
              <a:ext cx="10058399" cy="564258"/>
            </a:xfrm>
            <a:prstGeom prst="rect">
              <a:avLst/>
            </a:prstGeom>
          </p:spPr>
          <p:txBody>
            <a:bodyPr lIns="0" tIns="0" rIns="0" bIns="0" rtlCol="0" anchor="t">
              <a:spAutoFit/>
            </a:bodyPr>
            <a:lstStyle/>
            <a:p>
              <a:pPr>
                <a:lnSpc>
                  <a:spcPts val="2239"/>
                </a:lnSpc>
                <a:spcBef>
                  <a:spcPct val="0"/>
                </a:spcBef>
              </a:pPr>
              <a:r>
                <a:rPr lang="en-US" sz="1866" b="1" spc="18" dirty="0">
                  <a:solidFill>
                    <a:srgbClr val="FFFFFF"/>
                  </a:solidFill>
                  <a:latin typeface="Be Vietnam Ultra-Bold"/>
                  <a:ea typeface="Be Vietnam Ultra-Bold"/>
                  <a:cs typeface="Be Vietnam Ultra-Bold"/>
                  <a:sym typeface="Be Vietnam Ultra-Bold"/>
                </a:rPr>
                <a:t>Overview of our project objectives</a:t>
              </a:r>
            </a:p>
          </p:txBody>
        </p:sp>
        <p:sp>
          <p:nvSpPr>
            <p:cNvPr id="8" name="TextBox 8"/>
            <p:cNvSpPr txBox="1"/>
            <p:nvPr/>
          </p:nvSpPr>
          <p:spPr>
            <a:xfrm>
              <a:off x="0" y="810118"/>
              <a:ext cx="10058399" cy="2762037"/>
            </a:xfrm>
            <a:prstGeom prst="rect">
              <a:avLst/>
            </a:prstGeom>
          </p:spPr>
          <p:txBody>
            <a:bodyPr lIns="0" tIns="0" rIns="0" bIns="0" rtlCol="0" anchor="t">
              <a:spAutoFit/>
            </a:bodyPr>
            <a:lstStyle/>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Create a user-friendly interface for navigation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Implement secure user authentication and authorization</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Provide a comprehensive database of movies and shows</a:t>
              </a:r>
            </a:p>
            <a:p>
              <a:pPr marL="302275" lvl="1" indent="-151138">
                <a:lnSpc>
                  <a:spcPts val="2240"/>
                </a:lnSpc>
                <a:buFont typeface="Arial"/>
                <a:buChar char="•"/>
              </a:pPr>
              <a:r>
                <a:rPr lang="en-US" sz="1400" spc="28" dirty="0">
                  <a:solidFill>
                    <a:srgbClr val="FFFFFF"/>
                  </a:solidFill>
                  <a:latin typeface="Be Vietnam"/>
                  <a:ea typeface="Be Vietnam"/>
                  <a:cs typeface="Be Vietnam"/>
                  <a:sym typeface="Be Vietnam"/>
                </a:rPr>
                <a:t>Enhance user engagement through personalized recommendations</a:t>
              </a: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3"/>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Overhead Projector">
            <a:extLst>
              <a:ext uri="{FF2B5EF4-FFF2-40B4-BE49-F238E27FC236}">
                <a16:creationId xmlns:a16="http://schemas.microsoft.com/office/drawing/2014/main" id="{AF41E134-C7A7-43B0-3725-2B54C0D160E9}"/>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930112-3185-1BD6-8323-BB653C7F3190}"/>
              </a:ext>
            </a:extLst>
          </p:cNvPr>
          <p:cNvSpPr>
            <a:spLocks noGrp="1"/>
          </p:cNvSpPr>
          <p:nvPr>
            <p:ph type="ctrTitle"/>
          </p:nvPr>
        </p:nvSpPr>
        <p:spPr>
          <a:xfrm>
            <a:off x="704088" y="876591"/>
            <a:ext cx="7195312" cy="3497042"/>
          </a:xfrm>
        </p:spPr>
        <p:txBody>
          <a:bodyPr anchor="t">
            <a:normAutofit/>
          </a:bodyPr>
          <a:lstStyle/>
          <a:p>
            <a:r>
              <a:rPr lang="en-US" dirty="0">
                <a:solidFill>
                  <a:srgbClr val="FFFFFF"/>
                </a:solidFill>
              </a:rPr>
              <a:t>Thank You</a:t>
            </a:r>
          </a:p>
        </p:txBody>
      </p:sp>
      <p:sp>
        <p:nvSpPr>
          <p:cNvPr id="3" name="Subtitle 2">
            <a:extLst>
              <a:ext uri="{FF2B5EF4-FFF2-40B4-BE49-F238E27FC236}">
                <a16:creationId xmlns:a16="http://schemas.microsoft.com/office/drawing/2014/main" id="{09758266-A9EA-8DE6-7C83-920A63F7971A}"/>
              </a:ext>
            </a:extLst>
          </p:cNvPr>
          <p:cNvSpPr>
            <a:spLocks noGrp="1"/>
          </p:cNvSpPr>
          <p:nvPr>
            <p:ph type="subTitle" idx="1"/>
          </p:nvPr>
        </p:nvSpPr>
        <p:spPr>
          <a:xfrm>
            <a:off x="704088" y="5157694"/>
            <a:ext cx="5019676" cy="976406"/>
          </a:xfrm>
        </p:spPr>
        <p:txBody>
          <a:bodyPr anchor="t">
            <a:normAutofit/>
          </a:bodyPr>
          <a:lstStyle/>
          <a:p>
            <a:r>
              <a:rPr lang="en-US" dirty="0">
                <a:solidFill>
                  <a:srgbClr val="FFFFFF"/>
                </a:solidFill>
              </a:rPr>
              <a:t>DEPI</a:t>
            </a:r>
          </a:p>
        </p:txBody>
      </p:sp>
      <p:cxnSp>
        <p:nvCxnSpPr>
          <p:cNvPr id="13" name="Straight Connector 12">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887337"/>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grpId="0"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2"/>
                                        </p:tgtEl>
                                        <p:attrNameLst>
                                          <p:attrName>ppt_x</p:attrName>
                                          <p:attrName>ppt_y</p:attrName>
                                        </p:attrNameLst>
                                      </p:cBhvr>
                                    </p:animMotion>
                                    <p:animRot by="1500000">
                                      <p:cBhvr>
                                        <p:cTn id="11" dur="125" fill="hold">
                                          <p:stCondLst>
                                            <p:cond delay="0"/>
                                          </p:stCondLst>
                                        </p:cTn>
                                        <p:tgtEl>
                                          <p:spTgt spid="2"/>
                                        </p:tgtEl>
                                        <p:attrNameLst>
                                          <p:attrName>r</p:attrName>
                                        </p:attrNameLst>
                                      </p:cBhvr>
                                    </p:animRot>
                                    <p:animRot by="-1500000">
                                      <p:cBhvr>
                                        <p:cTn id="12" dur="125" fill="hold">
                                          <p:stCondLst>
                                            <p:cond delay="125"/>
                                          </p:stCondLst>
                                        </p:cTn>
                                        <p:tgtEl>
                                          <p:spTgt spid="2"/>
                                        </p:tgtEl>
                                        <p:attrNameLst>
                                          <p:attrName>r</p:attrName>
                                        </p:attrNameLst>
                                      </p:cBhvr>
                                    </p:animRot>
                                    <p:animRot by="-1500000">
                                      <p:cBhvr>
                                        <p:cTn id="13" dur="125" fill="hold">
                                          <p:stCondLst>
                                            <p:cond delay="250"/>
                                          </p:stCondLst>
                                        </p:cTn>
                                        <p:tgtEl>
                                          <p:spTgt spid="2"/>
                                        </p:tgtEl>
                                        <p:attrNameLst>
                                          <p:attrName>r</p:attrName>
                                        </p:attrNameLst>
                                      </p:cBhvr>
                                    </p:animRot>
                                    <p:animRot by="1500000">
                                      <p:cBhvr>
                                        <p:cTn id="14" dur="125" fill="hold">
                                          <p:stCondLst>
                                            <p:cond delay="375"/>
                                          </p:stCondLst>
                                        </p:cTn>
                                        <p:tgtEl>
                                          <p:spTgt spid="2"/>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3">
                                            <p:txEl>
                                              <p:pRg st="0" end="0"/>
                                            </p:txEl>
                                          </p:spTgt>
                                        </p:tgtEl>
                                        <p:attrNameLst>
                                          <p:attrName>ppt_x</p:attrName>
                                          <p:attrName>ppt_y</p:attrName>
                                        </p:attrNameLst>
                                      </p:cBhvr>
                                    </p:animMotion>
                                    <p:animRot by="1500000">
                                      <p:cBhvr>
                                        <p:cTn id="19" dur="125" fill="hold">
                                          <p:stCondLst>
                                            <p:cond delay="0"/>
                                          </p:stCondLst>
                                        </p:cTn>
                                        <p:tgtEl>
                                          <p:spTgt spid="3">
                                            <p:txEl>
                                              <p:pRg st="0" end="0"/>
                                            </p:txEl>
                                          </p:spTgt>
                                        </p:tgtEl>
                                        <p:attrNameLst>
                                          <p:attrName>r</p:attrName>
                                        </p:attrNameLst>
                                      </p:cBhvr>
                                    </p:animRot>
                                    <p:animRot by="-1500000">
                                      <p:cBhvr>
                                        <p:cTn id="20" dur="125" fill="hold">
                                          <p:stCondLst>
                                            <p:cond delay="125"/>
                                          </p:stCondLst>
                                        </p:cTn>
                                        <p:tgtEl>
                                          <p:spTgt spid="3">
                                            <p:txEl>
                                              <p:pRg st="0" end="0"/>
                                            </p:txEl>
                                          </p:spTgt>
                                        </p:tgtEl>
                                        <p:attrNameLst>
                                          <p:attrName>r</p:attrName>
                                        </p:attrNameLst>
                                      </p:cBhvr>
                                    </p:animRot>
                                    <p:animRot by="-1500000">
                                      <p:cBhvr>
                                        <p:cTn id="21" dur="125" fill="hold">
                                          <p:stCondLst>
                                            <p:cond delay="250"/>
                                          </p:stCondLst>
                                        </p:cTn>
                                        <p:tgtEl>
                                          <p:spTgt spid="3">
                                            <p:txEl>
                                              <p:pRg st="0" end="0"/>
                                            </p:txEl>
                                          </p:spTgt>
                                        </p:tgtEl>
                                        <p:attrNameLst>
                                          <p:attrName>r</p:attrName>
                                        </p:attrNameLst>
                                      </p:cBhvr>
                                    </p:animRot>
                                    <p:animRot by="1500000">
                                      <p:cBhvr>
                                        <p:cTn id="22" dur="125" fill="hold">
                                          <p:stCondLst>
                                            <p:cond delay="375"/>
                                          </p:stCondLst>
                                        </p:cTn>
                                        <p:tgtEl>
                                          <p:spTgt spid="3">
                                            <p:txEl>
                                              <p:pRg st="0" end="0"/>
                                            </p:txEl>
                                          </p:spTgt>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5"/>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5"/>
                                        </p:tgtEl>
                                      </p:cBhvr>
                                    </p:cmd>
                                  </p:childTnLst>
                                </p:cTn>
                              </p:par>
                            </p:childTnLst>
                          </p:cTn>
                        </p:par>
                      </p:childTnLst>
                    </p:cTn>
                  </p:par>
                </p:childTnLst>
              </p:cTn>
              <p:nextCondLst>
                <p:cond evt="onClick" delay="0">
                  <p:tgtEl>
                    <p:spTgt spid="5"/>
                  </p:tgtEl>
                </p:cond>
              </p:nextCondLst>
            </p:seq>
            <p:video>
              <p:cMediaNode mute="1">
                <p:cTn id="28" repeatCount="indefinite" fill="hold" display="0">
                  <p:stCondLst>
                    <p:cond delay="indefinite"/>
                  </p:stCondLst>
                </p:cTn>
                <p:tgtEl>
                  <p:spTgt spid="5"/>
                </p:tgtEl>
              </p:cMediaNode>
            </p:vide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143" y="-134816"/>
            <a:ext cx="12391293" cy="7127631"/>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sp>
        <p:nvSpPr>
          <p:cNvPr id="3" name="AutoShape 3"/>
          <p:cNvSpPr/>
          <p:nvPr/>
        </p:nvSpPr>
        <p:spPr>
          <a:xfrm>
            <a:off x="1844861" y="3429000"/>
            <a:ext cx="8503319"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1454036" y="3220083"/>
            <a:ext cx="475795" cy="417835"/>
          </a:xfrm>
          <a:custGeom>
            <a:avLst/>
            <a:gdLst/>
            <a:ahLst/>
            <a:cxnLst/>
            <a:rect l="l" t="t" r="r" b="b"/>
            <a:pathLst>
              <a:path w="713693" h="626752">
                <a:moveTo>
                  <a:pt x="0" y="0"/>
                </a:moveTo>
                <a:lnTo>
                  <a:pt x="713693" y="0"/>
                </a:lnTo>
                <a:lnTo>
                  <a:pt x="713693" y="626752"/>
                </a:lnTo>
                <a:lnTo>
                  <a:pt x="0" y="62675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Freeform 5"/>
          <p:cNvSpPr/>
          <p:nvPr/>
        </p:nvSpPr>
        <p:spPr>
          <a:xfrm>
            <a:off x="3681427" y="3220083"/>
            <a:ext cx="420895" cy="417835"/>
          </a:xfrm>
          <a:custGeom>
            <a:avLst/>
            <a:gdLst/>
            <a:ahLst/>
            <a:cxnLst/>
            <a:rect l="l" t="t" r="r" b="b"/>
            <a:pathLst>
              <a:path w="631343" h="626752">
                <a:moveTo>
                  <a:pt x="0" y="0"/>
                </a:moveTo>
                <a:lnTo>
                  <a:pt x="631344" y="0"/>
                </a:lnTo>
                <a:lnTo>
                  <a:pt x="631344" y="626752"/>
                </a:lnTo>
                <a:lnTo>
                  <a:pt x="0" y="6267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
        <p:nvSpPr>
          <p:cNvPr id="6" name="Freeform 6"/>
          <p:cNvSpPr/>
          <p:nvPr/>
        </p:nvSpPr>
        <p:spPr>
          <a:xfrm>
            <a:off x="8084358" y="3220083"/>
            <a:ext cx="414796" cy="417835"/>
          </a:xfrm>
          <a:custGeom>
            <a:avLst/>
            <a:gdLst/>
            <a:ahLst/>
            <a:cxnLst/>
            <a:rect l="l" t="t" r="r" b="b"/>
            <a:pathLst>
              <a:path w="622194" h="626752">
                <a:moveTo>
                  <a:pt x="0" y="0"/>
                </a:moveTo>
                <a:lnTo>
                  <a:pt x="622193" y="0"/>
                </a:lnTo>
                <a:lnTo>
                  <a:pt x="622193" y="626752"/>
                </a:lnTo>
                <a:lnTo>
                  <a:pt x="0" y="62675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sz="1200"/>
          </a:p>
        </p:txBody>
      </p:sp>
      <p:sp>
        <p:nvSpPr>
          <p:cNvPr id="7" name="Freeform 7"/>
          <p:cNvSpPr/>
          <p:nvPr/>
        </p:nvSpPr>
        <p:spPr>
          <a:xfrm>
            <a:off x="5882897" y="3220083"/>
            <a:ext cx="417835" cy="417835"/>
          </a:xfrm>
          <a:custGeom>
            <a:avLst/>
            <a:gdLst/>
            <a:ahLst/>
            <a:cxnLst/>
            <a:rect l="l" t="t" r="r" b="b"/>
            <a:pathLst>
              <a:path w="626752" h="626752">
                <a:moveTo>
                  <a:pt x="0" y="0"/>
                </a:moveTo>
                <a:lnTo>
                  <a:pt x="626752" y="0"/>
                </a:lnTo>
                <a:lnTo>
                  <a:pt x="626752" y="626752"/>
                </a:lnTo>
                <a:lnTo>
                  <a:pt x="0" y="62675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sz="1200"/>
          </a:p>
        </p:txBody>
      </p:sp>
      <p:sp>
        <p:nvSpPr>
          <p:cNvPr id="8" name="Freeform 8"/>
          <p:cNvSpPr/>
          <p:nvPr/>
        </p:nvSpPr>
        <p:spPr>
          <a:xfrm>
            <a:off x="10299871" y="3215100"/>
            <a:ext cx="392022" cy="427801"/>
          </a:xfrm>
          <a:custGeom>
            <a:avLst/>
            <a:gdLst/>
            <a:ahLst/>
            <a:cxnLst/>
            <a:rect l="l" t="t" r="r" b="b"/>
            <a:pathLst>
              <a:path w="588033" h="641702">
                <a:moveTo>
                  <a:pt x="0" y="0"/>
                </a:moveTo>
                <a:lnTo>
                  <a:pt x="588033" y="0"/>
                </a:lnTo>
                <a:lnTo>
                  <a:pt x="588033" y="641702"/>
                </a:lnTo>
                <a:lnTo>
                  <a:pt x="0" y="64170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sz="1200"/>
          </a:p>
        </p:txBody>
      </p:sp>
      <p:sp>
        <p:nvSpPr>
          <p:cNvPr id="9" name="Freeform 9"/>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sz="1200"/>
          </a:p>
        </p:txBody>
      </p:sp>
      <p:sp>
        <p:nvSpPr>
          <p:cNvPr id="10" name="Freeform 10"/>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n-US" sz="1200"/>
          </a:p>
        </p:txBody>
      </p:sp>
      <p:grpSp>
        <p:nvGrpSpPr>
          <p:cNvPr id="11" name="Group 11"/>
          <p:cNvGrpSpPr/>
          <p:nvPr/>
        </p:nvGrpSpPr>
        <p:grpSpPr>
          <a:xfrm>
            <a:off x="831255" y="3758032"/>
            <a:ext cx="1737421" cy="1211760"/>
            <a:chOff x="0" y="-433204"/>
            <a:chExt cx="3474842" cy="2423519"/>
          </a:xfrm>
        </p:grpSpPr>
        <p:sp>
          <p:nvSpPr>
            <p:cNvPr id="12" name="TextBox 12"/>
            <p:cNvSpPr txBox="1"/>
            <p:nvPr/>
          </p:nvSpPr>
          <p:spPr>
            <a:xfrm>
              <a:off x="0" y="-43320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Idea Generation</a:t>
              </a:r>
            </a:p>
          </p:txBody>
        </p:sp>
        <p:sp>
          <p:nvSpPr>
            <p:cNvPr id="13" name="TextBox 13"/>
            <p:cNvSpPr txBox="1"/>
            <p:nvPr/>
          </p:nvSpPr>
          <p:spPr>
            <a:xfrm>
              <a:off x="32132" y="285104"/>
              <a:ext cx="3442710" cy="1705211"/>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team brainstormed and </a:t>
              </a:r>
              <a:r>
                <a:rPr lang="en-US" sz="1200" b="1" spc="21" dirty="0">
                  <a:solidFill>
                    <a:srgbClr val="FFFFFF"/>
                  </a:solidFill>
                  <a:latin typeface="Be Vietnam Ultra-Bold"/>
                  <a:ea typeface="Be Vietnam Ultra-Bold"/>
                  <a:cs typeface="Be Vietnam Ultra-Bold"/>
                  <a:sym typeface="Be Vietnam Ultra-Bold"/>
                </a:rPr>
                <a:t>refined concepts</a:t>
              </a:r>
              <a:r>
                <a:rPr lang="en-US" sz="1200" spc="21" dirty="0">
                  <a:solidFill>
                    <a:srgbClr val="FFFFFF"/>
                  </a:solidFill>
                  <a:latin typeface="Be Vietnam"/>
                  <a:ea typeface="Be Vietnam"/>
                  <a:cs typeface="Be Vietnam"/>
                  <a:sym typeface="Be Vietnam"/>
                </a:rPr>
                <a:t> to create an engaging website experience.</a:t>
              </a:r>
            </a:p>
          </p:txBody>
        </p:sp>
      </p:grpSp>
      <p:grpSp>
        <p:nvGrpSpPr>
          <p:cNvPr id="14" name="Group 14"/>
          <p:cNvGrpSpPr/>
          <p:nvPr/>
        </p:nvGrpSpPr>
        <p:grpSpPr>
          <a:xfrm>
            <a:off x="3039566" y="3771668"/>
            <a:ext cx="1989634" cy="1231230"/>
            <a:chOff x="16738" y="-405932"/>
            <a:chExt cx="3979268" cy="2462460"/>
          </a:xfrm>
        </p:grpSpPr>
        <p:sp>
          <p:nvSpPr>
            <p:cNvPr id="15" name="TextBox 15"/>
            <p:cNvSpPr txBox="1"/>
            <p:nvPr/>
          </p:nvSpPr>
          <p:spPr>
            <a:xfrm>
              <a:off x="16738" y="-405932"/>
              <a:ext cx="3979268" cy="478080"/>
            </a:xfrm>
            <a:prstGeom prst="rect">
              <a:avLst/>
            </a:prstGeom>
          </p:spPr>
          <p:txBody>
            <a:bodyPr wrap="square" lIns="0" tIns="0" rIns="0" bIns="0" rtlCol="0" anchor="t">
              <a:spAutoFit/>
            </a:bodyPr>
            <a:lstStyle/>
            <a:p>
              <a:pPr algn="ct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Development Phase</a:t>
              </a:r>
            </a:p>
          </p:txBody>
        </p:sp>
        <p:sp>
          <p:nvSpPr>
            <p:cNvPr id="16" name="TextBox 16"/>
            <p:cNvSpPr txBox="1"/>
            <p:nvPr/>
          </p:nvSpPr>
          <p:spPr>
            <a:xfrm>
              <a:off x="285016" y="339648"/>
              <a:ext cx="3442710" cy="1716880"/>
            </a:xfrm>
            <a:prstGeom prst="rect">
              <a:avLst/>
            </a:prstGeom>
          </p:spPr>
          <p:txBody>
            <a:bodyPr lIns="0" tIns="0" rIns="0" bIns="0" rtlCol="0" anchor="t">
              <a:spAutoFit/>
            </a:bodyPr>
            <a:lstStyle/>
            <a:p>
              <a:pPr algn="ctr">
                <a:lnSpc>
                  <a:spcPts val="1706"/>
                </a:lnSpc>
              </a:pPr>
              <a:r>
                <a:rPr lang="en-US" sz="1400" spc="21" dirty="0">
                  <a:solidFill>
                    <a:srgbClr val="FFFFFF"/>
                  </a:solidFill>
                  <a:latin typeface="Be Vietnam"/>
                  <a:ea typeface="Be Vietnam"/>
                  <a:cs typeface="Be Vietnam"/>
                  <a:sym typeface="Be Vietnam"/>
                </a:rPr>
                <a:t>Using React.js and Node.js, the team worked diligently to build the project.</a:t>
              </a:r>
            </a:p>
          </p:txBody>
        </p:sp>
      </p:grpSp>
      <p:grpSp>
        <p:nvGrpSpPr>
          <p:cNvPr id="17" name="Group 17"/>
          <p:cNvGrpSpPr/>
          <p:nvPr/>
        </p:nvGrpSpPr>
        <p:grpSpPr>
          <a:xfrm>
            <a:off x="5241183" y="3755652"/>
            <a:ext cx="1753777" cy="1428879"/>
            <a:chOff x="20092" y="-437964"/>
            <a:chExt cx="3507554" cy="2857758"/>
          </a:xfrm>
        </p:grpSpPr>
        <p:sp>
          <p:nvSpPr>
            <p:cNvPr id="18" name="TextBox 18"/>
            <p:cNvSpPr txBox="1"/>
            <p:nvPr/>
          </p:nvSpPr>
          <p:spPr>
            <a:xfrm>
              <a:off x="20092" y="-43796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Testing</a:t>
              </a:r>
            </a:p>
          </p:txBody>
        </p:sp>
        <p:sp>
          <p:nvSpPr>
            <p:cNvPr id="19" name="TextBox 19"/>
            <p:cNvSpPr txBox="1"/>
            <p:nvPr/>
          </p:nvSpPr>
          <p:spPr>
            <a:xfrm>
              <a:off x="84936" y="286390"/>
              <a:ext cx="3442710" cy="2133404"/>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Extensive testing was conducted to ensure a </a:t>
              </a:r>
              <a:r>
                <a:rPr lang="en-US" sz="1200" b="1" spc="21" dirty="0">
                  <a:solidFill>
                    <a:srgbClr val="FFFFFF"/>
                  </a:solidFill>
                  <a:latin typeface="Be Vietnam Ultra-Bold"/>
                  <a:ea typeface="Be Vietnam Ultra-Bold"/>
                  <a:cs typeface="Be Vietnam Ultra-Bold"/>
                  <a:sym typeface="Be Vietnam Ultra-Bold"/>
                </a:rPr>
                <a:t>seamless user experience</a:t>
              </a:r>
              <a:r>
                <a:rPr lang="en-US" sz="1200" spc="21" dirty="0">
                  <a:solidFill>
                    <a:srgbClr val="FFFFFF"/>
                  </a:solidFill>
                  <a:latin typeface="Be Vietnam"/>
                  <a:ea typeface="Be Vietnam"/>
                  <a:cs typeface="Be Vietnam"/>
                  <a:sym typeface="Be Vietnam"/>
                </a:rPr>
                <a:t> across all pages.</a:t>
              </a:r>
            </a:p>
          </p:txBody>
        </p:sp>
      </p:grpSp>
      <p:grpSp>
        <p:nvGrpSpPr>
          <p:cNvPr id="20" name="Group 20"/>
          <p:cNvGrpSpPr/>
          <p:nvPr/>
        </p:nvGrpSpPr>
        <p:grpSpPr>
          <a:xfrm>
            <a:off x="7431078" y="3758537"/>
            <a:ext cx="1756127" cy="1417220"/>
            <a:chOff x="-2" y="-432194"/>
            <a:chExt cx="3512254" cy="2834440"/>
          </a:xfrm>
        </p:grpSpPr>
        <p:sp>
          <p:nvSpPr>
            <p:cNvPr id="21" name="TextBox 21"/>
            <p:cNvSpPr txBox="1"/>
            <p:nvPr/>
          </p:nvSpPr>
          <p:spPr>
            <a:xfrm>
              <a:off x="-2" y="-432194"/>
              <a:ext cx="344271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Launch</a:t>
              </a:r>
            </a:p>
          </p:txBody>
        </p:sp>
        <p:sp>
          <p:nvSpPr>
            <p:cNvPr id="22" name="TextBox 22"/>
            <p:cNvSpPr txBox="1"/>
            <p:nvPr/>
          </p:nvSpPr>
          <p:spPr>
            <a:xfrm>
              <a:off x="69542" y="261018"/>
              <a:ext cx="3442710" cy="214122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The project was officially launched, showcasing the team's hard work and dedication.</a:t>
              </a:r>
            </a:p>
          </p:txBody>
        </p:sp>
      </p:grpSp>
      <p:grpSp>
        <p:nvGrpSpPr>
          <p:cNvPr id="23" name="Group 23"/>
          <p:cNvGrpSpPr/>
          <p:nvPr/>
        </p:nvGrpSpPr>
        <p:grpSpPr>
          <a:xfrm>
            <a:off x="9651111" y="3697600"/>
            <a:ext cx="1769246" cy="1239977"/>
            <a:chOff x="40182" y="-554068"/>
            <a:chExt cx="3538492" cy="2479954"/>
          </a:xfrm>
        </p:grpSpPr>
        <p:sp>
          <p:nvSpPr>
            <p:cNvPr id="24" name="TextBox 24"/>
            <p:cNvSpPr txBox="1"/>
            <p:nvPr/>
          </p:nvSpPr>
          <p:spPr>
            <a:xfrm>
              <a:off x="40182" y="-554068"/>
              <a:ext cx="3459450" cy="478080"/>
            </a:xfrm>
            <a:prstGeom prst="rect">
              <a:avLst/>
            </a:prstGeom>
          </p:spPr>
          <p:txBody>
            <a:bodyPr lIns="0" tIns="0" rIns="0" bIns="0" rtlCol="0" anchor="t">
              <a:spAutoFit/>
            </a:bodyPr>
            <a:lstStyle/>
            <a:p>
              <a:pPr algn="ctr">
                <a:lnSpc>
                  <a:spcPts val="1960"/>
                </a:lnSpc>
              </a:pPr>
              <a:r>
                <a:rPr lang="en-US" sz="1600" b="1" spc="14" dirty="0">
                  <a:solidFill>
                    <a:srgbClr val="FFFFFF"/>
                  </a:solidFill>
                  <a:latin typeface="Be Vietnam Ultra-Bold"/>
                  <a:ea typeface="Be Vietnam Ultra-Bold"/>
                  <a:cs typeface="Be Vietnam Ultra-Bold"/>
                  <a:sym typeface="Be Vietnam Ultra-Bold"/>
                </a:rPr>
                <a:t>Feedback</a:t>
              </a:r>
            </a:p>
          </p:txBody>
        </p:sp>
        <p:sp>
          <p:nvSpPr>
            <p:cNvPr id="25" name="TextBox 25"/>
            <p:cNvSpPr txBox="1"/>
            <p:nvPr/>
          </p:nvSpPr>
          <p:spPr>
            <a:xfrm>
              <a:off x="119224" y="228498"/>
              <a:ext cx="3459450" cy="1697388"/>
            </a:xfrm>
            <a:prstGeom prst="rect">
              <a:avLst/>
            </a:prstGeom>
          </p:spPr>
          <p:txBody>
            <a:bodyPr lIns="0" tIns="0" rIns="0" bIns="0" rtlCol="0" anchor="t">
              <a:spAutoFit/>
            </a:bodyPr>
            <a:lstStyle/>
            <a:p>
              <a:pPr algn="ctr">
                <a:lnSpc>
                  <a:spcPts val="1706"/>
                </a:lnSpc>
              </a:pPr>
              <a:r>
                <a:rPr lang="en-US" sz="1200" spc="21" dirty="0">
                  <a:solidFill>
                    <a:srgbClr val="FFFFFF"/>
                  </a:solidFill>
                  <a:latin typeface="Be Vietnam"/>
                  <a:ea typeface="Be Vietnam"/>
                  <a:cs typeface="Be Vietnam"/>
                  <a:sym typeface="Be Vietnam"/>
                </a:rPr>
                <a:t>User feedback was collected to enhance the platform's functionality and user satisfaction.</a:t>
              </a:r>
            </a:p>
          </p:txBody>
        </p:sp>
      </p:grpSp>
      <p:sp>
        <p:nvSpPr>
          <p:cNvPr id="26" name="TextBox 26"/>
          <p:cNvSpPr txBox="1"/>
          <p:nvPr/>
        </p:nvSpPr>
        <p:spPr>
          <a:xfrm>
            <a:off x="1010462" y="1561090"/>
            <a:ext cx="10171077" cy="997581"/>
          </a:xfrm>
          <a:prstGeom prst="rect">
            <a:avLst/>
          </a:prstGeom>
        </p:spPr>
        <p:txBody>
          <a:bodyPr lIns="0" tIns="0" rIns="0" bIns="0" rtlCol="0" anchor="t">
            <a:spAutoFit/>
          </a:bodyPr>
          <a:lstStyle/>
          <a:p>
            <a:pPr algn="ctr">
              <a:lnSpc>
                <a:spcPts val="7680"/>
              </a:lnSpc>
            </a:pPr>
            <a:r>
              <a:rPr lang="en-US" sz="8000" dirty="0">
                <a:solidFill>
                  <a:srgbClr val="FFFFFF"/>
                </a:solidFill>
                <a:latin typeface="Roca Two"/>
                <a:ea typeface="Roca Two"/>
                <a:cs typeface="Roca Two"/>
                <a:sym typeface="Roca Two"/>
              </a:rPr>
              <a:t>Project Timeline</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 calcmode="lin" valueType="num">
                                      <p:cBhvr additive="base">
                                        <p:cTn id="7"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grpId="0" nodeType="clickEffect">
                                  <p:stCondLst>
                                    <p:cond delay="0"/>
                                  </p:stCondLst>
                                  <p:childTnLst>
                                    <p:animRot by="21600000">
                                      <p:cBhvr>
                                        <p:cTn id="12" dur="2000" fill="hold"/>
                                        <p:tgtEl>
                                          <p:spTgt spid="4"/>
                                        </p:tgtEl>
                                        <p:attrNameLst>
                                          <p:attrName>r</p:attrName>
                                        </p:attrNameLst>
                                      </p:cBhvr>
                                    </p:animRot>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8" presetClass="emph" presetSubtype="0" fill="hold" grpId="0" nodeType="clickEffect">
                                  <p:stCondLst>
                                    <p:cond delay="0"/>
                                  </p:stCondLst>
                                  <p:childTnLst>
                                    <p:animRot by="21600000">
                                      <p:cBhvr>
                                        <p:cTn id="20" dur="2000" fill="hold"/>
                                        <p:tgtEl>
                                          <p:spTgt spid="5"/>
                                        </p:tgtEl>
                                        <p:attrNameLst>
                                          <p:attrName>r</p:attrName>
                                        </p:attrNameLst>
                                      </p:cBhvr>
                                    </p:animRot>
                                  </p:childTnLst>
                                </p:cTn>
                              </p:par>
                              <p:par>
                                <p:cTn id="21" presetID="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8" presetClass="emph" presetSubtype="0" fill="hold" grpId="0" nodeType="clickEffect">
                                  <p:stCondLst>
                                    <p:cond delay="0"/>
                                  </p:stCondLst>
                                  <p:childTnLst>
                                    <p:animRot by="21600000">
                                      <p:cBhvr>
                                        <p:cTn id="28" dur="2000" fill="hold"/>
                                        <p:tgtEl>
                                          <p:spTgt spid="7"/>
                                        </p:tgtEl>
                                        <p:attrNameLst>
                                          <p:attrName>r</p:attrName>
                                        </p:attrNameLst>
                                      </p:cBhvr>
                                    </p:animRot>
                                  </p:childTnLst>
                                </p:cTn>
                              </p:par>
                              <p:par>
                                <p:cTn id="29" presetID="2" presetClass="entr" presetSubtype="4"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grpId="0" nodeType="clickEffect">
                                  <p:stCondLst>
                                    <p:cond delay="0"/>
                                  </p:stCondLst>
                                  <p:childTnLst>
                                    <p:animRot by="21600000">
                                      <p:cBhvr>
                                        <p:cTn id="36" dur="2000" fill="hold"/>
                                        <p:tgtEl>
                                          <p:spTgt spid="6"/>
                                        </p:tgtEl>
                                        <p:attrNameLst>
                                          <p:attrName>r</p:attrName>
                                        </p:attrNameLst>
                                      </p:cBhvr>
                                    </p:animRot>
                                  </p:childTnLst>
                                </p:cTn>
                              </p:par>
                              <p:par>
                                <p:cTn id="37" presetID="2" presetClass="entr" presetSubtype="4"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8" presetClass="emph" presetSubtype="0" fill="hold" grpId="0" nodeType="clickEffect">
                                  <p:stCondLst>
                                    <p:cond delay="0"/>
                                  </p:stCondLst>
                                  <p:childTnLst>
                                    <p:animRot by="21600000">
                                      <p:cBhvr>
                                        <p:cTn id="44" dur="2000" fill="hold"/>
                                        <p:tgtEl>
                                          <p:spTgt spid="8"/>
                                        </p:tgtEl>
                                        <p:attrNameLst>
                                          <p:attrName>r</p:attrName>
                                        </p:attrNameLst>
                                      </p:cBhvr>
                                    </p:animRot>
                                  </p:childTnLst>
                                </p:cTn>
                              </p:par>
                              <p:par>
                                <p:cTn id="45" presetID="2" presetClass="entr" presetSubtype="4"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ppt_x"/>
                                          </p:val>
                                        </p:tav>
                                        <p:tav tm="100000">
                                          <p:val>
                                            <p:strVal val="#ppt_x"/>
                                          </p:val>
                                        </p:tav>
                                      </p:tavLst>
                                    </p:anim>
                                    <p:anim calcmode="lin" valueType="num">
                                      <p:cBhvr additive="base">
                                        <p:cTn id="4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785" y="-246185"/>
            <a:ext cx="12449908" cy="7233139"/>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Freeform 3"/>
          <p:cNvSpPr/>
          <p:nvPr/>
        </p:nvSpPr>
        <p:spPr>
          <a:xfrm>
            <a:off x="10555495" y="463702"/>
            <a:ext cx="1252088" cy="767189"/>
          </a:xfrm>
          <a:custGeom>
            <a:avLst/>
            <a:gdLst/>
            <a:ahLst/>
            <a:cxnLst/>
            <a:rect l="l" t="t" r="r" b="b"/>
            <a:pathLst>
              <a:path w="1878132" h="1150783">
                <a:moveTo>
                  <a:pt x="0" y="0"/>
                </a:moveTo>
                <a:lnTo>
                  <a:pt x="1878132" y="0"/>
                </a:lnTo>
                <a:lnTo>
                  <a:pt x="1878132" y="1150783"/>
                </a:lnTo>
                <a:lnTo>
                  <a:pt x="0" y="1150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4" name="Freeform 4"/>
          <p:cNvSpPr/>
          <p:nvPr/>
        </p:nvSpPr>
        <p:spPr>
          <a:xfrm>
            <a:off x="468071" y="6004937"/>
            <a:ext cx="1461760" cy="401319"/>
          </a:xfrm>
          <a:custGeom>
            <a:avLst/>
            <a:gdLst/>
            <a:ahLst/>
            <a:cxnLst/>
            <a:rect l="l" t="t" r="r" b="b"/>
            <a:pathLst>
              <a:path w="2192640" h="601979">
                <a:moveTo>
                  <a:pt x="0" y="0"/>
                </a:moveTo>
                <a:lnTo>
                  <a:pt x="2192640" y="0"/>
                </a:lnTo>
                <a:lnTo>
                  <a:pt x="2192640" y="601979"/>
                </a:lnTo>
                <a:lnTo>
                  <a:pt x="0" y="601979"/>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US" sz="1200"/>
          </a:p>
        </p:txBody>
      </p:sp>
      <p:sp>
        <p:nvSpPr>
          <p:cNvPr id="5" name="TextBox 5"/>
          <p:cNvSpPr txBox="1"/>
          <p:nvPr/>
        </p:nvSpPr>
        <p:spPr>
          <a:xfrm>
            <a:off x="1010462" y="957374"/>
            <a:ext cx="10171077" cy="987450"/>
          </a:xfrm>
          <a:prstGeom prst="rect">
            <a:avLst/>
          </a:prstGeom>
        </p:spPr>
        <p:txBody>
          <a:bodyPr lIns="0" tIns="0" rIns="0" bIns="0" rtlCol="0" anchor="t">
            <a:spAutoFit/>
          </a:bodyPr>
          <a:lstStyle/>
          <a:p>
            <a:pPr algn="ctr">
              <a:lnSpc>
                <a:spcPts val="7680"/>
              </a:lnSpc>
            </a:pPr>
            <a:r>
              <a:rPr lang="en-US" sz="7200" b="1" dirty="0">
                <a:solidFill>
                  <a:srgbClr val="FFFFFF"/>
                </a:solidFill>
                <a:latin typeface="Roca Two"/>
                <a:ea typeface="Roca Two"/>
                <a:cs typeface="Roca Two"/>
                <a:sym typeface="Roca Two"/>
              </a:rPr>
              <a:t>Team Members</a:t>
            </a:r>
          </a:p>
        </p:txBody>
      </p:sp>
      <p:sp>
        <p:nvSpPr>
          <p:cNvPr id="6" name="TextBox 6"/>
          <p:cNvSpPr txBox="1"/>
          <p:nvPr/>
        </p:nvSpPr>
        <p:spPr>
          <a:xfrm>
            <a:off x="468070" y="2848556"/>
            <a:ext cx="3743373" cy="337336"/>
          </a:xfrm>
          <a:prstGeom prst="rect">
            <a:avLst/>
          </a:prstGeom>
        </p:spPr>
        <p:txBody>
          <a:bodyPr wrap="square" lIns="0" tIns="0" rIns="0" bIns="0" rtlCol="0" anchor="t">
            <a:spAutoFit/>
          </a:bodyPr>
          <a:lstStyle/>
          <a:p>
            <a:pPr algn="ctr">
              <a:lnSpc>
                <a:spcPts val="2893"/>
              </a:lnSpc>
              <a:spcBef>
                <a:spcPct val="0"/>
              </a:spcBef>
            </a:pPr>
            <a:r>
              <a:rPr lang="en-US" sz="2000" b="1" spc="20" dirty="0">
                <a:solidFill>
                  <a:srgbClr val="FFFFFF"/>
                </a:solidFill>
                <a:latin typeface="Be Vietnam Ultra-Bold"/>
                <a:ea typeface="Be Vietnam Ultra-Bold"/>
                <a:cs typeface="Be Vietnam Ultra-Bold"/>
                <a:sym typeface="Be Vietnam Ultra-Bold"/>
              </a:rPr>
              <a:t>Mahmoud Baligh Mahmoud</a:t>
            </a:r>
          </a:p>
        </p:txBody>
      </p:sp>
      <p:sp>
        <p:nvSpPr>
          <p:cNvPr id="7" name="TextBox 7"/>
          <p:cNvSpPr txBox="1"/>
          <p:nvPr/>
        </p:nvSpPr>
        <p:spPr>
          <a:xfrm>
            <a:off x="8295846" y="2848556"/>
            <a:ext cx="3824764" cy="339260"/>
          </a:xfrm>
          <a:prstGeom prst="rect">
            <a:avLst/>
          </a:prstGeom>
        </p:spPr>
        <p:txBody>
          <a:bodyPr wrap="square" lIns="0" tIns="0" rIns="0" bIns="0" rtlCol="0" anchor="t">
            <a:spAutoFit/>
          </a:bodyPr>
          <a:lstStyle/>
          <a:p>
            <a:pPr algn="ctr">
              <a:lnSpc>
                <a:spcPts val="2893"/>
              </a:lnSpc>
              <a:spcBef>
                <a:spcPct val="0"/>
              </a:spcBef>
            </a:pPr>
            <a:r>
              <a:rPr lang="en-US" sz="2066" b="1" spc="20" dirty="0">
                <a:solidFill>
                  <a:srgbClr val="FFFFFF"/>
                </a:solidFill>
                <a:latin typeface="Be Vietnam Ultra-Bold"/>
                <a:ea typeface="Be Vietnam Ultra-Bold"/>
                <a:cs typeface="Be Vietnam Ultra-Bold"/>
                <a:sym typeface="Be Vietnam Ultra-Bold"/>
              </a:rPr>
              <a:t>Mohamed </a:t>
            </a:r>
            <a:r>
              <a:rPr lang="en-US" sz="2066" b="1" spc="20" dirty="0" err="1">
                <a:solidFill>
                  <a:srgbClr val="FFFFFF"/>
                </a:solidFill>
                <a:latin typeface="Be Vietnam Ultra-Bold"/>
                <a:ea typeface="Be Vietnam Ultra-Bold"/>
                <a:cs typeface="Be Vietnam Ultra-Bold"/>
                <a:sym typeface="Be Vietnam Ultra-Bold"/>
              </a:rPr>
              <a:t>ElShahat</a:t>
            </a:r>
            <a:r>
              <a:rPr lang="en-US" sz="2066" b="1" spc="20" dirty="0">
                <a:solidFill>
                  <a:srgbClr val="FFFFFF"/>
                </a:solidFill>
                <a:latin typeface="Be Vietnam Ultra-Bold"/>
                <a:ea typeface="Be Vietnam Ultra-Bold"/>
                <a:cs typeface="Be Vietnam Ultra-Bold"/>
                <a:sym typeface="Be Vietnam Ultra-Bold"/>
              </a:rPr>
              <a:t> Mohamed</a:t>
            </a:r>
          </a:p>
        </p:txBody>
      </p:sp>
      <p:sp>
        <p:nvSpPr>
          <p:cNvPr id="8" name="TextBox 8"/>
          <p:cNvSpPr txBox="1"/>
          <p:nvPr/>
        </p:nvSpPr>
        <p:spPr>
          <a:xfrm>
            <a:off x="1929831" y="4135833"/>
            <a:ext cx="3355332" cy="339260"/>
          </a:xfrm>
          <a:prstGeom prst="rect">
            <a:avLst/>
          </a:prstGeom>
        </p:spPr>
        <p:txBody>
          <a:bodyPr wrap="square" lIns="0" tIns="0" rIns="0" bIns="0" rtlCol="0" anchor="t">
            <a:spAutoFit/>
          </a:bodyPr>
          <a:lstStyle/>
          <a:p>
            <a:pPr algn="ctr">
              <a:lnSpc>
                <a:spcPts val="2893"/>
              </a:lnSpc>
              <a:spcBef>
                <a:spcPct val="0"/>
              </a:spcBef>
            </a:pPr>
            <a:r>
              <a:rPr lang="en-US" sz="2066" b="1" spc="20" dirty="0">
                <a:solidFill>
                  <a:srgbClr val="FFFFFF"/>
                </a:solidFill>
                <a:latin typeface="Be Vietnam Ultra-Bold"/>
                <a:ea typeface="Be Vietnam Ultra-Bold"/>
                <a:cs typeface="Be Vietnam Ultra-Bold"/>
                <a:sym typeface="Be Vietnam Ultra-Bold"/>
              </a:rPr>
              <a:t>Mohamed Nader Rashad</a:t>
            </a:r>
          </a:p>
        </p:txBody>
      </p:sp>
      <p:sp>
        <p:nvSpPr>
          <p:cNvPr id="9" name="TextBox 9"/>
          <p:cNvSpPr txBox="1"/>
          <p:nvPr/>
        </p:nvSpPr>
        <p:spPr>
          <a:xfrm>
            <a:off x="4402496" y="2848556"/>
            <a:ext cx="3743373" cy="339260"/>
          </a:xfrm>
          <a:prstGeom prst="rect">
            <a:avLst/>
          </a:prstGeom>
        </p:spPr>
        <p:txBody>
          <a:bodyPr wrap="square" lIns="0" tIns="0" rIns="0" bIns="0" rtlCol="0" anchor="t">
            <a:spAutoFit/>
          </a:bodyPr>
          <a:lstStyle/>
          <a:p>
            <a:pPr algn="ctr">
              <a:lnSpc>
                <a:spcPts val="2893"/>
              </a:lnSpc>
              <a:spcBef>
                <a:spcPct val="0"/>
              </a:spcBef>
            </a:pPr>
            <a:r>
              <a:rPr lang="en-US" sz="2066" b="1" spc="20" dirty="0">
                <a:solidFill>
                  <a:srgbClr val="FFFFFF"/>
                </a:solidFill>
                <a:latin typeface="Be Vietnam Ultra-Bold"/>
                <a:ea typeface="Be Vietnam Ultra-Bold"/>
                <a:cs typeface="Be Vietnam Ultra-Bold"/>
                <a:sym typeface="Be Vietnam Ultra-Bold"/>
              </a:rPr>
              <a:t>Helmy Mohamed </a:t>
            </a:r>
            <a:r>
              <a:rPr lang="en-US" sz="2066" b="1" spc="20" dirty="0" err="1">
                <a:solidFill>
                  <a:srgbClr val="FFFFFF"/>
                </a:solidFill>
                <a:latin typeface="Be Vietnam Ultra-Bold"/>
                <a:ea typeface="Be Vietnam Ultra-Bold"/>
                <a:cs typeface="Be Vietnam Ultra-Bold"/>
                <a:sym typeface="Be Vietnam Ultra-Bold"/>
              </a:rPr>
              <a:t>Elnahans</a:t>
            </a:r>
            <a:endParaRPr lang="en-US" sz="2066" b="1" spc="20" dirty="0">
              <a:solidFill>
                <a:srgbClr val="FFFFFF"/>
              </a:solidFill>
              <a:latin typeface="Be Vietnam Ultra-Bold"/>
              <a:ea typeface="Be Vietnam Ultra-Bold"/>
              <a:cs typeface="Be Vietnam Ultra-Bold"/>
              <a:sym typeface="Be Vietnam Ultra-Bold"/>
            </a:endParaRPr>
          </a:p>
        </p:txBody>
      </p:sp>
      <p:sp>
        <p:nvSpPr>
          <p:cNvPr id="10" name="TextBox 10"/>
          <p:cNvSpPr txBox="1"/>
          <p:nvPr/>
        </p:nvSpPr>
        <p:spPr>
          <a:xfrm>
            <a:off x="6737620" y="4135833"/>
            <a:ext cx="3657915" cy="339260"/>
          </a:xfrm>
          <a:prstGeom prst="rect">
            <a:avLst/>
          </a:prstGeom>
        </p:spPr>
        <p:txBody>
          <a:bodyPr lIns="0" tIns="0" rIns="0" bIns="0" rtlCol="0" anchor="t">
            <a:spAutoFit/>
          </a:bodyPr>
          <a:lstStyle/>
          <a:p>
            <a:pPr algn="ctr">
              <a:lnSpc>
                <a:spcPts val="2893"/>
              </a:lnSpc>
              <a:spcBef>
                <a:spcPct val="0"/>
              </a:spcBef>
            </a:pPr>
            <a:r>
              <a:rPr lang="en-US" sz="2066" b="1" spc="20" dirty="0">
                <a:solidFill>
                  <a:srgbClr val="FFFFFF"/>
                </a:solidFill>
                <a:latin typeface="Be Vietnam Ultra-Bold"/>
                <a:ea typeface="Be Vietnam Ultra-Bold"/>
                <a:cs typeface="Be Vietnam Ultra-Bold"/>
                <a:sym typeface="Be Vietnam Ultra-Bold"/>
              </a:rPr>
              <a:t>Ziad Emad AbdelFatah</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785" y="-93785"/>
            <a:ext cx="12379570" cy="7033847"/>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sp>
        <p:nvSpPr>
          <p:cNvPr id="3" name="AutoShape 3"/>
          <p:cNvSpPr/>
          <p:nvPr/>
        </p:nvSpPr>
        <p:spPr>
          <a:xfrm>
            <a:off x="3655840" y="698500"/>
            <a:ext cx="7850360" cy="0"/>
          </a:xfrm>
          <a:prstGeom prst="line">
            <a:avLst/>
          </a:prstGeom>
          <a:ln w="38100" cap="flat">
            <a:solidFill>
              <a:srgbClr val="C0B8D6"/>
            </a:solidFill>
            <a:prstDash val="solid"/>
            <a:headEnd type="none" w="sm" len="sm"/>
            <a:tailEnd type="none" w="sm" len="sm"/>
          </a:ln>
        </p:spPr>
        <p:txBody>
          <a:bodyPr/>
          <a:lstStyle/>
          <a:p>
            <a:endParaRPr lang="en-US" sz="1200"/>
          </a:p>
        </p:txBody>
      </p:sp>
      <p:sp>
        <p:nvSpPr>
          <p:cNvPr id="4" name="Freeform 4"/>
          <p:cNvSpPr/>
          <p:nvPr/>
        </p:nvSpPr>
        <p:spPr>
          <a:xfrm>
            <a:off x="685800" y="685801"/>
            <a:ext cx="1618149" cy="1627023"/>
          </a:xfrm>
          <a:custGeom>
            <a:avLst/>
            <a:gdLst/>
            <a:ahLst/>
            <a:cxnLst/>
            <a:rect l="l" t="t" r="r" b="b"/>
            <a:pathLst>
              <a:path w="2427223" h="2440535">
                <a:moveTo>
                  <a:pt x="0" y="0"/>
                </a:moveTo>
                <a:lnTo>
                  <a:pt x="2427223" y="0"/>
                </a:lnTo>
                <a:lnTo>
                  <a:pt x="2427223" y="2440535"/>
                </a:lnTo>
                <a:lnTo>
                  <a:pt x="0" y="2440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sz="1200"/>
          </a:p>
        </p:txBody>
      </p:sp>
      <p:sp>
        <p:nvSpPr>
          <p:cNvPr id="5" name="TextBox 5"/>
          <p:cNvSpPr txBox="1"/>
          <p:nvPr/>
        </p:nvSpPr>
        <p:spPr>
          <a:xfrm>
            <a:off x="685800" y="4452926"/>
            <a:ext cx="9478283" cy="1915011"/>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Core Technologies of Our Project</a:t>
            </a:r>
          </a:p>
        </p:txBody>
      </p:sp>
      <p:grpSp>
        <p:nvGrpSpPr>
          <p:cNvPr id="6" name="Group 6"/>
          <p:cNvGrpSpPr/>
          <p:nvPr/>
        </p:nvGrpSpPr>
        <p:grpSpPr>
          <a:xfrm>
            <a:off x="3655840" y="1011078"/>
            <a:ext cx="2248825" cy="1552429"/>
            <a:chOff x="0" y="-38100"/>
            <a:chExt cx="4497650" cy="3104857"/>
          </a:xfrm>
        </p:grpSpPr>
        <p:sp>
          <p:nvSpPr>
            <p:cNvPr id="7" name="TextBox 7"/>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React.js Overview</a:t>
              </a:r>
            </a:p>
          </p:txBody>
        </p:sp>
        <p:sp>
          <p:nvSpPr>
            <p:cNvPr id="8" name="TextBox 8"/>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React.js allows for </a:t>
              </a:r>
              <a:r>
                <a:rPr lang="en-US" sz="1200" b="1" spc="24">
                  <a:solidFill>
                    <a:srgbClr val="FFFFFF"/>
                  </a:solidFill>
                  <a:latin typeface="Be Vietnam Ultra-Bold"/>
                  <a:ea typeface="Be Vietnam Ultra-Bold"/>
                  <a:cs typeface="Be Vietnam Ultra-Bold"/>
                  <a:sym typeface="Be Vietnam Ultra-Bold"/>
                </a:rPr>
                <a:t>efficient UI development</a:t>
              </a:r>
              <a:r>
                <a:rPr lang="en-US" sz="1200" spc="24">
                  <a:solidFill>
                    <a:srgbClr val="FFFFFF"/>
                  </a:solidFill>
                  <a:latin typeface="Be Vietnam"/>
                  <a:ea typeface="Be Vietnam"/>
                  <a:cs typeface="Be Vietnam"/>
                  <a:sym typeface="Be Vietnam"/>
                </a:rPr>
                <a:t> using reusable components, making the user interface of our project interactive and responsive.</a:t>
              </a:r>
            </a:p>
          </p:txBody>
        </p:sp>
      </p:grpSp>
      <p:grpSp>
        <p:nvGrpSpPr>
          <p:cNvPr id="9" name="Group 9"/>
          <p:cNvGrpSpPr/>
          <p:nvPr/>
        </p:nvGrpSpPr>
        <p:grpSpPr>
          <a:xfrm>
            <a:off x="6456608" y="1011078"/>
            <a:ext cx="2248825" cy="1552429"/>
            <a:chOff x="0" y="-38100"/>
            <a:chExt cx="4497650" cy="3104857"/>
          </a:xfrm>
        </p:grpSpPr>
        <p:sp>
          <p:nvSpPr>
            <p:cNvPr id="10" name="TextBox 10"/>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Node.js Benefits</a:t>
              </a:r>
            </a:p>
          </p:txBody>
        </p:sp>
        <p:sp>
          <p:nvSpPr>
            <p:cNvPr id="11" name="TextBox 11"/>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Node.js enables </a:t>
              </a:r>
              <a:r>
                <a:rPr lang="en-US" sz="1200" b="1" spc="24">
                  <a:solidFill>
                    <a:srgbClr val="FFFFFF"/>
                  </a:solidFill>
                  <a:latin typeface="Be Vietnam Ultra-Bold"/>
                  <a:ea typeface="Be Vietnam Ultra-Bold"/>
                  <a:cs typeface="Be Vietnam Ultra-Bold"/>
                  <a:sym typeface="Be Vietnam Ultra-Bold"/>
                </a:rPr>
                <a:t>server-side JavaScript</a:t>
              </a:r>
              <a:r>
                <a:rPr lang="en-US" sz="1200" spc="24">
                  <a:solidFill>
                    <a:srgbClr val="FFFFFF"/>
                  </a:solidFill>
                  <a:latin typeface="Be Vietnam"/>
                  <a:ea typeface="Be Vietnam"/>
                  <a:cs typeface="Be Vietnam"/>
                  <a:sym typeface="Be Vietnam"/>
                </a:rPr>
                <a:t>, providing a fast and scalable environment for building the backend of our web application.</a:t>
              </a:r>
            </a:p>
          </p:txBody>
        </p:sp>
      </p:grpSp>
      <p:grpSp>
        <p:nvGrpSpPr>
          <p:cNvPr id="12" name="Group 12"/>
          <p:cNvGrpSpPr/>
          <p:nvPr/>
        </p:nvGrpSpPr>
        <p:grpSpPr>
          <a:xfrm>
            <a:off x="9257376" y="1011078"/>
            <a:ext cx="2248825" cy="1552429"/>
            <a:chOff x="0" y="-38100"/>
            <a:chExt cx="4497650" cy="3104857"/>
          </a:xfrm>
        </p:grpSpPr>
        <p:sp>
          <p:nvSpPr>
            <p:cNvPr id="13" name="TextBox 13"/>
            <p:cNvSpPr txBox="1"/>
            <p:nvPr/>
          </p:nvSpPr>
          <p:spPr>
            <a:xfrm>
              <a:off x="0" y="-38100"/>
              <a:ext cx="4497650"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MongoDB Features</a:t>
              </a:r>
            </a:p>
          </p:txBody>
        </p:sp>
        <p:sp>
          <p:nvSpPr>
            <p:cNvPr id="14" name="TextBox 14"/>
            <p:cNvSpPr txBox="1"/>
            <p:nvPr/>
          </p:nvSpPr>
          <p:spPr>
            <a:xfrm>
              <a:off x="0" y="681874"/>
              <a:ext cx="4497650" cy="2384883"/>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MongoDB is a </a:t>
              </a:r>
              <a:r>
                <a:rPr lang="en-US" sz="1200" b="1" spc="24">
                  <a:solidFill>
                    <a:srgbClr val="FFFFFF"/>
                  </a:solidFill>
                  <a:latin typeface="Be Vietnam Ultra-Bold"/>
                  <a:ea typeface="Be Vietnam Ultra-Bold"/>
                  <a:cs typeface="Be Vietnam Ultra-Bold"/>
                  <a:sym typeface="Be Vietnam Ultra-Bold"/>
                </a:rPr>
                <a:t>NoSQL database</a:t>
              </a:r>
              <a:r>
                <a:rPr lang="en-US" sz="1200" spc="24">
                  <a:solidFill>
                    <a:srgbClr val="FFFFFF"/>
                  </a:solidFill>
                  <a:latin typeface="Be Vietnam"/>
                  <a:ea typeface="Be Vietnam"/>
                  <a:cs typeface="Be Vietnam"/>
                  <a:sym typeface="Be Vietnam"/>
                </a:rPr>
                <a:t> that allows flexible data storage, making it ideal for managing varied data structures in our project.</a:t>
              </a:r>
            </a:p>
          </p:txBody>
        </p:sp>
      </p:grpSp>
      <p:sp>
        <p:nvSpPr>
          <p:cNvPr id="15" name="Freeform 15"/>
          <p:cNvSpPr/>
          <p:nvPr/>
        </p:nvSpPr>
        <p:spPr>
          <a:xfrm flipH="1">
            <a:off x="10648517" y="5347265"/>
            <a:ext cx="857683" cy="824935"/>
          </a:xfrm>
          <a:custGeom>
            <a:avLst/>
            <a:gdLst/>
            <a:ahLst/>
            <a:cxnLst/>
            <a:rect l="l" t="t" r="r" b="b"/>
            <a:pathLst>
              <a:path w="1286524" h="1237402">
                <a:moveTo>
                  <a:pt x="1286524" y="0"/>
                </a:moveTo>
                <a:lnTo>
                  <a:pt x="0" y="0"/>
                </a:lnTo>
                <a:lnTo>
                  <a:pt x="0" y="1237402"/>
                </a:lnTo>
                <a:lnTo>
                  <a:pt x="1286524" y="1237402"/>
                </a:lnTo>
                <a:lnTo>
                  <a:pt x="128652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5500" fill="hold"/>
                                        <p:tgtEl>
                                          <p:spTgt spid="4"/>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47" y="-152400"/>
            <a:ext cx="12391293" cy="71628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3" name="Group 3"/>
          <p:cNvGrpSpPr/>
          <p:nvPr/>
        </p:nvGrpSpPr>
        <p:grpSpPr>
          <a:xfrm>
            <a:off x="685800" y="1974972"/>
            <a:ext cx="5895898" cy="4197228"/>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7179" r="-7179"/>
              </a:stretch>
            </a:blipFill>
          </p:spPr>
          <p:txBody>
            <a:bodyPr/>
            <a:lstStyle/>
            <a:p>
              <a:endParaRPr lang="en-US" sz="1200"/>
            </a:p>
          </p:txBody>
        </p:sp>
      </p:grpSp>
      <p:grpSp>
        <p:nvGrpSpPr>
          <p:cNvPr id="5" name="Group 5"/>
          <p:cNvGrpSpPr/>
          <p:nvPr/>
        </p:nvGrpSpPr>
        <p:grpSpPr>
          <a:xfrm>
            <a:off x="7245677" y="2649927"/>
            <a:ext cx="4015099" cy="3519403"/>
            <a:chOff x="0" y="0"/>
            <a:chExt cx="8030197" cy="7038806"/>
          </a:xfrm>
        </p:grpSpPr>
        <p:sp>
          <p:nvSpPr>
            <p:cNvPr id="6" name="TextBox 6"/>
            <p:cNvSpPr txBox="1"/>
            <p:nvPr/>
          </p:nvSpPr>
          <p:spPr>
            <a:xfrm>
              <a:off x="0" y="1991538"/>
              <a:ext cx="8030197" cy="466538"/>
            </a:xfrm>
            <a:prstGeom prst="rect">
              <a:avLst/>
            </a:prstGeom>
          </p:spPr>
          <p:txBody>
            <a:bodyPr lIns="0" tIns="0" rIns="0" bIns="0" rtlCol="0" anchor="t">
              <a:spAutoFit/>
            </a:bodyPr>
            <a:lstStyle/>
            <a:p>
              <a:pPr>
                <a:lnSpc>
                  <a:spcPts val="1960"/>
                </a:lnSpc>
                <a:spcBef>
                  <a:spcPct val="0"/>
                </a:spcBef>
              </a:pPr>
              <a:r>
                <a:rPr lang="en-US" sz="1400" b="1" spc="14" dirty="0">
                  <a:solidFill>
                    <a:srgbClr val="FFFFFF"/>
                  </a:solidFill>
                  <a:latin typeface="Be Vietnam Ultra-Bold"/>
                  <a:ea typeface="Be Vietnam Ultra-Bold"/>
                  <a:cs typeface="Be Vietnam Ultra-Bold"/>
                  <a:sym typeface="Be Vietnam Ultra-Bold"/>
                </a:rPr>
                <a:t>User-Friendly Design</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home page offers an intuitive layout, simplifying navigation for users to find their favorite content quickly.</a:t>
              </a:r>
            </a:p>
          </p:txBody>
        </p:sp>
        <p:sp>
          <p:nvSpPr>
            <p:cNvPr id="8" name="TextBox 8"/>
            <p:cNvSpPr txBox="1"/>
            <p:nvPr/>
          </p:nvSpPr>
          <p:spPr>
            <a:xfrm>
              <a:off x="0" y="4908574"/>
              <a:ext cx="8030197" cy="466538"/>
            </a:xfrm>
            <a:prstGeom prst="rect">
              <a:avLst/>
            </a:prstGeom>
          </p:spPr>
          <p:txBody>
            <a:bodyPr lIns="0" tIns="0" rIns="0" bIns="0" rtlCol="0" anchor="t">
              <a:spAutoFit/>
            </a:bodyPr>
            <a:lstStyle/>
            <a:p>
              <a:pPr>
                <a:lnSpc>
                  <a:spcPts val="1960"/>
                </a:lnSpc>
                <a:spcBef>
                  <a:spcPct val="0"/>
                </a:spcBef>
              </a:pPr>
              <a:r>
                <a:rPr lang="en-US" sz="1400" b="1" spc="14">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a:solidFill>
                    <a:srgbClr val="FFFFFF"/>
                  </a:solidFill>
                  <a:latin typeface="Be Vietnam"/>
                  <a:ea typeface="Be Vietnam"/>
                  <a:cs typeface="Be Vietnam"/>
                  <a:sym typeface="Be Vietnam"/>
                </a:rPr>
                <a:t>The platform provides tailored suggestions based on user preferences, enhancing the overall viewing experience significantly.</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10" cy="1191438"/>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dirty="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b="1" dirty="0">
                <a:solidFill>
                  <a:srgbClr val="FFFFFF"/>
                </a:solidFill>
                <a:latin typeface="Roca Two Bold"/>
                <a:ea typeface="Roca Two Bold"/>
                <a:cs typeface="Roca Two Bold"/>
                <a:sym typeface="Roca Two Bold"/>
              </a:rPr>
              <a:t>Home Page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0" y="-114300"/>
            <a:ext cx="12598400" cy="70612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6929397" y="685800"/>
            <a:ext cx="3648111" cy="5486400"/>
            <a:chOff x="0" y="0"/>
            <a:chExt cx="969656" cy="1458268"/>
          </a:xfrm>
        </p:grpSpPr>
        <p:sp>
          <p:nvSpPr>
            <p:cNvPr id="4" name="Freeform 4"/>
            <p:cNvSpPr/>
            <p:nvPr/>
          </p:nvSpPr>
          <p:spPr>
            <a:xfrm>
              <a:off x="0" y="0"/>
              <a:ext cx="969656" cy="1458267"/>
            </a:xfrm>
            <a:custGeom>
              <a:avLst/>
              <a:gdLst/>
              <a:ahLst/>
              <a:cxnLst/>
              <a:rect l="l" t="t" r="r" b="b"/>
              <a:pathLst>
                <a:path w="969656" h="1458267">
                  <a:moveTo>
                    <a:pt x="38199" y="0"/>
                  </a:moveTo>
                  <a:lnTo>
                    <a:pt x="931457" y="0"/>
                  </a:lnTo>
                  <a:cubicBezTo>
                    <a:pt x="952554" y="0"/>
                    <a:pt x="969656" y="17102"/>
                    <a:pt x="969656" y="38199"/>
                  </a:cubicBezTo>
                  <a:lnTo>
                    <a:pt x="969656" y="1420068"/>
                  </a:lnTo>
                  <a:cubicBezTo>
                    <a:pt x="969656" y="1441165"/>
                    <a:pt x="952554" y="1458267"/>
                    <a:pt x="931457" y="1458267"/>
                  </a:cubicBezTo>
                  <a:lnTo>
                    <a:pt x="38199" y="1458267"/>
                  </a:lnTo>
                  <a:cubicBezTo>
                    <a:pt x="17102" y="1458267"/>
                    <a:pt x="0" y="1441165"/>
                    <a:pt x="0" y="1420068"/>
                  </a:cubicBezTo>
                  <a:lnTo>
                    <a:pt x="0" y="38199"/>
                  </a:lnTo>
                  <a:cubicBezTo>
                    <a:pt x="0" y="17102"/>
                    <a:pt x="17102" y="0"/>
                    <a:pt x="38199" y="0"/>
                  </a:cubicBezTo>
                  <a:close/>
                </a:path>
              </a:pathLst>
            </a:custGeom>
            <a:blipFill>
              <a:blip r:embed="rId2"/>
              <a:stretch>
                <a:fillRect t="-16013" b="-16013"/>
              </a:stretch>
            </a:blipFill>
          </p:spPr>
          <p:txBody>
            <a:bodyPr/>
            <a:lstStyle/>
            <a:p>
              <a:endParaRPr lang="en-US" sz="1200"/>
            </a:p>
          </p:txBody>
        </p:sp>
      </p:grpSp>
      <p:sp>
        <p:nvSpPr>
          <p:cNvPr id="5" name="Freeform 5"/>
          <p:cNvSpPr/>
          <p:nvPr/>
        </p:nvSpPr>
        <p:spPr>
          <a:xfrm>
            <a:off x="10763173" y="5429173"/>
            <a:ext cx="743027" cy="743027"/>
          </a:xfrm>
          <a:custGeom>
            <a:avLst/>
            <a:gdLst/>
            <a:ahLst/>
            <a:cxnLst/>
            <a:rect l="l" t="t" r="r" b="b"/>
            <a:pathLst>
              <a:path w="1114541" h="1114541">
                <a:moveTo>
                  <a:pt x="0" y="0"/>
                </a:moveTo>
                <a:lnTo>
                  <a:pt x="1114541" y="0"/>
                </a:lnTo>
                <a:lnTo>
                  <a:pt x="1114541" y="1114541"/>
                </a:lnTo>
                <a:lnTo>
                  <a:pt x="0" y="1114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sz="1200"/>
          </a:p>
        </p:txBody>
      </p:sp>
      <p:sp>
        <p:nvSpPr>
          <p:cNvPr id="6" name="Freeform 6"/>
          <p:cNvSpPr/>
          <p:nvPr/>
        </p:nvSpPr>
        <p:spPr>
          <a:xfrm rot="2814625">
            <a:off x="10524002" y="3880717"/>
            <a:ext cx="1214960" cy="1102301"/>
          </a:xfrm>
          <a:custGeom>
            <a:avLst/>
            <a:gdLst/>
            <a:ahLst/>
            <a:cxnLst/>
            <a:rect l="l" t="t" r="r" b="b"/>
            <a:pathLst>
              <a:path w="1822440" h="1653451">
                <a:moveTo>
                  <a:pt x="0" y="0"/>
                </a:moveTo>
                <a:lnTo>
                  <a:pt x="1822441" y="0"/>
                </a:lnTo>
                <a:lnTo>
                  <a:pt x="1822441" y="1653451"/>
                </a:lnTo>
                <a:lnTo>
                  <a:pt x="0" y="165345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sp>
        <p:nvSpPr>
          <p:cNvPr id="7" name="TextBox 7"/>
          <p:cNvSpPr txBox="1"/>
          <p:nvPr/>
        </p:nvSpPr>
        <p:spPr>
          <a:xfrm>
            <a:off x="685800" y="685801"/>
            <a:ext cx="5281365" cy="846386"/>
          </a:xfrm>
          <a:prstGeom prst="rect">
            <a:avLst/>
          </a:prstGeom>
        </p:spPr>
        <p:txBody>
          <a:bodyPr lIns="0" tIns="0" rIns="0" bIns="0" rtlCol="0" anchor="t">
            <a:spAutoFit/>
          </a:bodyPr>
          <a:lstStyle/>
          <a:p>
            <a:pPr>
              <a:lnSpc>
                <a:spcPts val="6572"/>
              </a:lnSpc>
            </a:pPr>
            <a:r>
              <a:rPr lang="en-US" sz="6000" dirty="0">
                <a:solidFill>
                  <a:srgbClr val="FFFFFF"/>
                </a:solidFill>
                <a:latin typeface="Roca Two"/>
                <a:ea typeface="Roca Two"/>
                <a:cs typeface="Roca Two"/>
                <a:sym typeface="Roca Two"/>
              </a:rPr>
              <a:t>Movie Features</a:t>
            </a:r>
          </a:p>
        </p:txBody>
      </p:sp>
      <p:sp>
        <p:nvSpPr>
          <p:cNvPr id="8" name="TextBox 8"/>
          <p:cNvSpPr txBox="1"/>
          <p:nvPr/>
        </p:nvSpPr>
        <p:spPr>
          <a:xfrm>
            <a:off x="674615" y="2327910"/>
            <a:ext cx="2651867" cy="2416559"/>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The Movie Page provides users with an </a:t>
            </a:r>
            <a:r>
              <a:rPr lang="en-US" sz="1400" b="1" spc="23" dirty="0">
                <a:solidFill>
                  <a:srgbClr val="FFFFFF"/>
                </a:solidFill>
                <a:latin typeface="Be Vietnam Ultra-Bold"/>
                <a:ea typeface="Be Vietnam Ultra-Bold"/>
                <a:cs typeface="Be Vietnam Ultra-Bold"/>
                <a:sym typeface="Be Vietnam Ultra-Bold"/>
              </a:rPr>
              <a:t>immersive experience</a:t>
            </a:r>
            <a:r>
              <a:rPr lang="en-US" sz="1400" spc="23" dirty="0">
                <a:solidFill>
                  <a:srgbClr val="FFFFFF"/>
                </a:solidFill>
                <a:latin typeface="Be Vietnam"/>
                <a:ea typeface="Be Vietnam"/>
                <a:cs typeface="Be Vietnam"/>
                <a:sym typeface="Be Vietnam"/>
              </a:rPr>
              <a:t> to explore their favorite films. It offers detailed descriptions, ratings, and genres, ensuring that users can easily find what they want. Additionally, engaging visuals enhance the overall browsing experience, bringing each movie to life.</a:t>
            </a:r>
          </a:p>
        </p:txBody>
      </p:sp>
      <p:sp>
        <p:nvSpPr>
          <p:cNvPr id="9" name="TextBox 9"/>
          <p:cNvSpPr txBox="1"/>
          <p:nvPr/>
        </p:nvSpPr>
        <p:spPr>
          <a:xfrm>
            <a:off x="3807598" y="2327910"/>
            <a:ext cx="2651867" cy="2172903"/>
          </a:xfrm>
          <a:prstGeom prst="rect">
            <a:avLst/>
          </a:prstGeom>
        </p:spPr>
        <p:txBody>
          <a:bodyPr lIns="0" tIns="0" rIns="0" bIns="0" rtlCol="0" anchor="t">
            <a:spAutoFit/>
          </a:bodyPr>
          <a:lstStyle/>
          <a:p>
            <a:pPr>
              <a:lnSpc>
                <a:spcPts val="1919"/>
              </a:lnSpc>
            </a:pPr>
            <a:r>
              <a:rPr lang="en-US" sz="1400" spc="23" dirty="0">
                <a:solidFill>
                  <a:srgbClr val="FFFFFF"/>
                </a:solidFill>
                <a:latin typeface="Be Vietnam"/>
                <a:ea typeface="Be Vietnam"/>
                <a:cs typeface="Be Vietnam"/>
                <a:sym typeface="Be Vietnam"/>
              </a:rPr>
              <a:t>Users can also leave reviews and ratings, fostering a sense of community. The design elements follow the </a:t>
            </a:r>
            <a:r>
              <a:rPr lang="en-US" sz="1400" b="1" spc="23" dirty="0">
                <a:solidFill>
                  <a:srgbClr val="FFFFFF"/>
                </a:solidFill>
                <a:latin typeface="Be Vietnam Ultra-Bold"/>
                <a:ea typeface="Be Vietnam Ultra-Bold"/>
                <a:cs typeface="Be Vietnam Ultra-Bold"/>
                <a:sym typeface="Be Vietnam Ultra-Bold"/>
              </a:rPr>
              <a:t>Black and Red</a:t>
            </a:r>
            <a:r>
              <a:rPr lang="en-US" sz="1400" spc="23" dirty="0">
                <a:solidFill>
                  <a:srgbClr val="FFFFFF"/>
                </a:solidFill>
                <a:latin typeface="Be Vietnam"/>
                <a:ea typeface="Be Vietnam"/>
                <a:cs typeface="Be Vietnam"/>
                <a:sym typeface="Be Vietnam"/>
              </a:rPr>
              <a:t> theme, creating a striking visual impact. This combination of functionality and aesthetics makes the Movie Page a highlight of our project.</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8900" y="-177800"/>
            <a:ext cx="12484100" cy="7213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a:p>
        </p:txBody>
      </p:sp>
      <p:grpSp>
        <p:nvGrpSpPr>
          <p:cNvPr id="3" name="Group 3"/>
          <p:cNvGrpSpPr/>
          <p:nvPr/>
        </p:nvGrpSpPr>
        <p:grpSpPr>
          <a:xfrm>
            <a:off x="685800" y="1974972"/>
            <a:ext cx="5895898" cy="4197228"/>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6417" r="-6417"/>
              </a:stretch>
            </a:blipFill>
          </p:spPr>
          <p:txBody>
            <a:bodyPr/>
            <a:lstStyle/>
            <a:p>
              <a:endParaRPr lang="en-US" sz="1200"/>
            </a:p>
          </p:txBody>
        </p:sp>
      </p:grpSp>
      <p:grpSp>
        <p:nvGrpSpPr>
          <p:cNvPr id="5" name="Group 5"/>
          <p:cNvGrpSpPr/>
          <p:nvPr/>
        </p:nvGrpSpPr>
        <p:grpSpPr>
          <a:xfrm>
            <a:off x="7251539" y="2661650"/>
            <a:ext cx="4015099" cy="3519403"/>
            <a:chOff x="0" y="0"/>
            <a:chExt cx="8030197" cy="7038806"/>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User-Friendly Interface</a:t>
              </a:r>
            </a:p>
          </p:txBody>
        </p:sp>
        <p:sp>
          <p:nvSpPr>
            <p:cNvPr id="7" name="TextBox 7"/>
            <p:cNvSpPr txBox="1"/>
            <p:nvPr/>
          </p:nvSpPr>
          <p:spPr>
            <a:xfrm>
              <a:off x="0" y="2711510"/>
              <a:ext cx="8030197" cy="1410258"/>
            </a:xfrm>
            <a:prstGeom prst="rect">
              <a:avLst/>
            </a:prstGeom>
          </p:spPr>
          <p:txBody>
            <a:bodyPr lIns="0" tIns="0" rIns="0" bIns="0" rtlCol="0" anchor="t">
              <a:spAutoFit/>
            </a:bodyPr>
            <a:lstStyle/>
            <a:p>
              <a:pPr>
                <a:lnSpc>
                  <a:spcPts val="1920"/>
                </a:lnSpc>
              </a:pPr>
              <a:r>
                <a:rPr lang="en-US" sz="1400" spc="24" dirty="0">
                  <a:solidFill>
                    <a:srgbClr val="FFFFFF"/>
                  </a:solidFill>
                  <a:latin typeface="Be Vietnam"/>
                  <a:ea typeface="Be Vietnam"/>
                  <a:cs typeface="Be Vietnam"/>
                  <a:sym typeface="Be Vietnam"/>
                </a:rPr>
                <a:t>The </a:t>
              </a:r>
              <a:r>
                <a:rPr lang="en-US" sz="1400" b="1" spc="24" dirty="0">
                  <a:solidFill>
                    <a:srgbClr val="FFFFFF"/>
                  </a:solidFill>
                  <a:latin typeface="Be Vietnam Ultra-Bold"/>
                  <a:ea typeface="Be Vietnam Ultra-Bold"/>
                  <a:cs typeface="Be Vietnam Ultra-Bold"/>
                  <a:sym typeface="Be Vietnam Ultra-Bold"/>
                </a:rPr>
                <a:t>intuitive design</a:t>
              </a:r>
              <a:r>
                <a:rPr lang="en-US" sz="1400" spc="24" dirty="0">
                  <a:solidFill>
                    <a:srgbClr val="FFFFFF"/>
                  </a:solidFill>
                  <a:latin typeface="Be Vietnam"/>
                  <a:ea typeface="Be Vietnam"/>
                  <a:cs typeface="Be Vietnam"/>
                  <a:sym typeface="Be Vietnam"/>
                </a:rPr>
                <a:t> enhances user experience by making navigation to favorite shows seamless and engaging.</a:t>
              </a:r>
            </a:p>
          </p:txBody>
        </p:sp>
        <p:sp>
          <p:nvSpPr>
            <p:cNvPr id="8" name="TextBox 8"/>
            <p:cNvSpPr txBox="1"/>
            <p:nvPr/>
          </p:nvSpPr>
          <p:spPr>
            <a:xfrm>
              <a:off x="0" y="49085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Dynamic Content</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400" spc="24" dirty="0">
                  <a:solidFill>
                    <a:srgbClr val="FFFFFF"/>
                  </a:solidFill>
                  <a:latin typeface="Be Vietnam"/>
                  <a:ea typeface="Be Vietnam"/>
                  <a:cs typeface="Be Vietnam"/>
                  <a:sym typeface="Be Vietnam"/>
                </a:rPr>
                <a:t>The page features </a:t>
              </a:r>
              <a:r>
                <a:rPr lang="en-US" sz="1400" b="1" spc="24" dirty="0">
                  <a:solidFill>
                    <a:srgbClr val="FFFFFF"/>
                  </a:solidFill>
                  <a:latin typeface="Be Vietnam Ultra-Bold"/>
                  <a:ea typeface="Be Vietnam Ultra-Bold"/>
                  <a:cs typeface="Be Vietnam Ultra-Bold"/>
                  <a:sym typeface="Be Vietnam Ultra-Bold"/>
                </a:rPr>
                <a:t>real-time updates</a:t>
              </a:r>
              <a:r>
                <a:rPr lang="en-US" sz="1400" spc="24" dirty="0">
                  <a:solidFill>
                    <a:srgbClr val="FFFFFF"/>
                  </a:solidFill>
                  <a:latin typeface="Be Vietnam"/>
                  <a:ea typeface="Be Vietnam"/>
                  <a:cs typeface="Be Vietnam"/>
                  <a:sym typeface="Be Vietnam"/>
                </a:rPr>
                <a:t> on the latest episodes, ensuring viewers never miss their favorite shows.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TV Show Page Highlights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0-#ppt_w/2"/>
                                          </p:val>
                                        </p:tav>
                                        <p:tav tm="100000">
                                          <p:val>
                                            <p:strVal val="#ppt_x"/>
                                          </p:val>
                                        </p:tav>
                                      </p:tavLst>
                                    </p:anim>
                                    <p:anim calcmode="lin" valueType="num">
                                      <p:cBhvr additive="base">
                                        <p:cTn id="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39700"/>
            <a:ext cx="12496800" cy="71501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5" name="Group 5"/>
          <p:cNvGrpSpPr/>
          <p:nvPr/>
        </p:nvGrpSpPr>
        <p:grpSpPr>
          <a:xfrm>
            <a:off x="7851450" y="2392901"/>
            <a:ext cx="4015099" cy="3519403"/>
            <a:chOff x="0" y="0"/>
            <a:chExt cx="8030197" cy="7038806"/>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dirty="0">
                  <a:solidFill>
                    <a:schemeClr val="bg1"/>
                  </a:solidFill>
                  <a:latin typeface="Be Vietnam Ultra-Bold" panose="020B0604020202020204" charset="0"/>
                </a:rPr>
                <a:t>User-Friendly</a:t>
              </a:r>
              <a:endParaRPr lang="en-US" sz="1600" b="1" spc="14" dirty="0">
                <a:solidFill>
                  <a:schemeClr val="bg1"/>
                </a:solidFill>
                <a:latin typeface="Be Vietnam Ultra-Bold" panose="020B0604020202020204" charset="0"/>
                <a:ea typeface="Be Vietnam Ultra-Bold"/>
                <a:cs typeface="Be Vietnam Ultra-Bold"/>
                <a:sym typeface="Be Vietnam Ultra-Bold"/>
              </a:endParaRPr>
            </a:p>
          </p:txBody>
        </p:sp>
        <p:sp>
          <p:nvSpPr>
            <p:cNvPr id="7" name="TextBox 7"/>
            <p:cNvSpPr txBox="1"/>
            <p:nvPr/>
          </p:nvSpPr>
          <p:spPr>
            <a:xfrm>
              <a:off x="0" y="2666470"/>
              <a:ext cx="8030197" cy="1410258"/>
            </a:xfrm>
            <a:prstGeom prst="rect">
              <a:avLst/>
            </a:prstGeom>
          </p:spPr>
          <p:txBody>
            <a:bodyPr lIns="0" tIns="0" rIns="0" bIns="0" rtlCol="0" anchor="t">
              <a:spAutoFit/>
            </a:bodyPr>
            <a:lstStyle/>
            <a:p>
              <a:pPr>
                <a:lnSpc>
                  <a:spcPts val="1920"/>
                </a:lnSpc>
              </a:pPr>
              <a:r>
                <a:rPr lang="en-US" sz="1200" dirty="0">
                  <a:solidFill>
                    <a:schemeClr val="bg1"/>
                  </a:solidFill>
                  <a:latin typeface="Be Vietnam Ultra-Bold" panose="020B0604020202020204" charset="0"/>
                </a:rPr>
                <a:t>Designed with simplicity and ease of use in mind, the interface provides an engaging experience, allowing users to effortlessly explore and access their favorite shows.</a:t>
              </a:r>
              <a:endParaRPr lang="en-US" sz="1200" spc="24" dirty="0">
                <a:solidFill>
                  <a:schemeClr val="bg1"/>
                </a:solidFill>
                <a:latin typeface="Be Vietnam Ultra-Bold" panose="020B0604020202020204" charset="0"/>
                <a:ea typeface="Be Vietnam"/>
                <a:cs typeface="Be Vietnam"/>
                <a:sym typeface="Be Vietnam"/>
              </a:endParaRPr>
            </a:p>
          </p:txBody>
        </p:sp>
        <p:sp>
          <p:nvSpPr>
            <p:cNvPr id="8" name="TextBox 8"/>
            <p:cNvSpPr txBox="1"/>
            <p:nvPr/>
          </p:nvSpPr>
          <p:spPr>
            <a:xfrm>
              <a:off x="0" y="49085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Dynamic Content</a:t>
              </a:r>
            </a:p>
          </p:txBody>
        </p:sp>
        <p:sp>
          <p:nvSpPr>
            <p:cNvPr id="9" name="TextBox 9"/>
            <p:cNvSpPr txBox="1"/>
            <p:nvPr/>
          </p:nvSpPr>
          <p:spPr>
            <a:xfrm>
              <a:off x="0" y="5628548"/>
              <a:ext cx="8030197" cy="1410258"/>
            </a:xfrm>
            <a:prstGeom prst="rect">
              <a:avLst/>
            </a:prstGeom>
          </p:spPr>
          <p:txBody>
            <a:bodyPr lIns="0" tIns="0" rIns="0" bIns="0" rtlCol="0" anchor="t">
              <a:spAutoFit/>
            </a:bodyPr>
            <a:lstStyle/>
            <a:p>
              <a:pPr>
                <a:lnSpc>
                  <a:spcPts val="1920"/>
                </a:lnSpc>
              </a:pPr>
              <a:r>
                <a:rPr lang="en-US" sz="1200" spc="24" dirty="0">
                  <a:solidFill>
                    <a:srgbClr val="FFFFFF"/>
                  </a:solidFill>
                  <a:latin typeface="Be Vietnam"/>
                  <a:ea typeface="Be Vietnam"/>
                  <a:cs typeface="Be Vietnam"/>
                  <a:sym typeface="Be Vietnam"/>
                </a:rPr>
                <a:t>The page features </a:t>
              </a:r>
              <a:r>
                <a:rPr lang="en-US" sz="1200" b="1" spc="24" dirty="0">
                  <a:solidFill>
                    <a:srgbClr val="FFFFFF"/>
                  </a:solidFill>
                  <a:latin typeface="Be Vietnam Ultra-Bold"/>
                  <a:ea typeface="Be Vietnam Ultra-Bold"/>
                  <a:cs typeface="Be Vietnam Ultra-Bold"/>
                  <a:sym typeface="Be Vietnam Ultra-Bold"/>
                </a:rPr>
                <a:t>real-time updates</a:t>
              </a:r>
              <a:r>
                <a:rPr lang="en-US" sz="1200" spc="24" dirty="0">
                  <a:solidFill>
                    <a:srgbClr val="FFFFFF"/>
                  </a:solidFill>
                  <a:latin typeface="Be Vietnam"/>
                  <a:ea typeface="Be Vietnam"/>
                  <a:cs typeface="Be Vietnam"/>
                  <a:sym typeface="Be Vietnam"/>
                </a:rPr>
                <a:t> on the latest movies, ensuring viewers never miss their favorite shows.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sz="120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Movie Page </a:t>
            </a:r>
          </a:p>
        </p:txBody>
      </p:sp>
      <p:pic>
        <p:nvPicPr>
          <p:cNvPr id="14" name="Picture 13">
            <a:extLst>
              <a:ext uri="{FF2B5EF4-FFF2-40B4-BE49-F238E27FC236}">
                <a16:creationId xmlns:a16="http://schemas.microsoft.com/office/drawing/2014/main" id="{3D565529-BF45-5CD1-9112-210D7A06A521}"/>
              </a:ext>
            </a:extLst>
          </p:cNvPr>
          <p:cNvPicPr>
            <a:picLocks noChangeAspect="1"/>
          </p:cNvPicPr>
          <p:nvPr/>
        </p:nvPicPr>
        <p:blipFill>
          <a:blip r:embed="rId6"/>
          <a:stretch>
            <a:fillRect/>
          </a:stretch>
        </p:blipFill>
        <p:spPr>
          <a:xfrm>
            <a:off x="325451" y="2392901"/>
            <a:ext cx="6881053" cy="3752386"/>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500" y="-127000"/>
            <a:ext cx="12496800" cy="7086600"/>
          </a:xfrm>
          <a:custGeom>
            <a:avLst/>
            <a:gdLst/>
            <a:ahLst/>
            <a:cxnLst/>
            <a:rect l="l" t="t" r="r" b="b"/>
            <a:pathLst>
              <a:path w="18288000" h="10287000">
                <a:moveTo>
                  <a:pt x="0" y="0"/>
                </a:moveTo>
                <a:lnTo>
                  <a:pt x="18288000" y="0"/>
                </a:lnTo>
                <a:lnTo>
                  <a:pt x="18288000" y="10287000"/>
                </a:lnTo>
                <a:lnTo>
                  <a:pt x="0" y="10287000"/>
                </a:lnTo>
                <a:lnTo>
                  <a:pt x="0" y="0"/>
                </a:lnTo>
                <a:close/>
              </a:path>
            </a:pathLst>
          </a:custGeom>
          <a:solidFill>
            <a:srgbClr val="C00000"/>
          </a:solidFill>
        </p:spPr>
        <p:txBody>
          <a:bodyPr/>
          <a:lstStyle/>
          <a:p>
            <a:endParaRPr lang="en-US" sz="1200" dirty="0"/>
          </a:p>
        </p:txBody>
      </p:sp>
      <p:grpSp>
        <p:nvGrpSpPr>
          <p:cNvPr id="3" name="Group 3"/>
          <p:cNvGrpSpPr/>
          <p:nvPr/>
        </p:nvGrpSpPr>
        <p:grpSpPr>
          <a:xfrm>
            <a:off x="304800" y="2171799"/>
            <a:ext cx="6661070" cy="4560313"/>
            <a:chOff x="0" y="0"/>
            <a:chExt cx="1370143" cy="975391"/>
          </a:xfrm>
        </p:grpSpPr>
        <p:sp>
          <p:nvSpPr>
            <p:cNvPr id="4" name="Freeform 4"/>
            <p:cNvSpPr/>
            <p:nvPr/>
          </p:nvSpPr>
          <p:spPr>
            <a:xfrm>
              <a:off x="0" y="0"/>
              <a:ext cx="1370143" cy="975391"/>
            </a:xfrm>
            <a:custGeom>
              <a:avLst/>
              <a:gdLst/>
              <a:ahLst/>
              <a:cxnLst/>
              <a:rect l="l" t="t" r="r" b="b"/>
              <a:pathLst>
                <a:path w="1370143" h="975391">
                  <a:moveTo>
                    <a:pt x="23636" y="0"/>
                  </a:moveTo>
                  <a:lnTo>
                    <a:pt x="1346508" y="0"/>
                  </a:lnTo>
                  <a:cubicBezTo>
                    <a:pt x="1359561" y="0"/>
                    <a:pt x="1370143" y="10582"/>
                    <a:pt x="1370143" y="23636"/>
                  </a:cubicBezTo>
                  <a:lnTo>
                    <a:pt x="1370143" y="951755"/>
                  </a:lnTo>
                  <a:cubicBezTo>
                    <a:pt x="1370143" y="958024"/>
                    <a:pt x="1367653" y="964035"/>
                    <a:pt x="1363221" y="968468"/>
                  </a:cubicBezTo>
                  <a:cubicBezTo>
                    <a:pt x="1358788" y="972901"/>
                    <a:pt x="1352776" y="975391"/>
                    <a:pt x="1346508" y="975391"/>
                  </a:cubicBezTo>
                  <a:lnTo>
                    <a:pt x="23636" y="975391"/>
                  </a:lnTo>
                  <a:cubicBezTo>
                    <a:pt x="10582" y="975391"/>
                    <a:pt x="0" y="964809"/>
                    <a:pt x="0" y="951755"/>
                  </a:cubicBezTo>
                  <a:lnTo>
                    <a:pt x="0" y="23636"/>
                  </a:lnTo>
                  <a:cubicBezTo>
                    <a:pt x="0" y="10582"/>
                    <a:pt x="10582" y="0"/>
                    <a:pt x="23636" y="0"/>
                  </a:cubicBezTo>
                  <a:close/>
                </a:path>
              </a:pathLst>
            </a:custGeom>
            <a:blipFill>
              <a:blip r:embed="rId2"/>
              <a:stretch>
                <a:fillRect l="-5616" r="-5616"/>
              </a:stretch>
            </a:blipFill>
          </p:spPr>
          <p:txBody>
            <a:bodyPr/>
            <a:lstStyle/>
            <a:p>
              <a:endParaRPr lang="en-US" sz="1200"/>
            </a:p>
          </p:txBody>
        </p:sp>
      </p:grpSp>
      <p:grpSp>
        <p:nvGrpSpPr>
          <p:cNvPr id="5" name="Group 5"/>
          <p:cNvGrpSpPr/>
          <p:nvPr/>
        </p:nvGrpSpPr>
        <p:grpSpPr>
          <a:xfrm>
            <a:off x="7251539" y="3144250"/>
            <a:ext cx="4015099" cy="3034447"/>
            <a:chOff x="0" y="0"/>
            <a:chExt cx="8030197" cy="6068894"/>
          </a:xfrm>
        </p:grpSpPr>
        <p:sp>
          <p:nvSpPr>
            <p:cNvPr id="6" name="TextBox 6"/>
            <p:cNvSpPr txBox="1"/>
            <p:nvPr/>
          </p:nvSpPr>
          <p:spPr>
            <a:xfrm>
              <a:off x="0" y="1991538"/>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Easy Accessibility</a:t>
              </a:r>
            </a:p>
          </p:txBody>
        </p:sp>
        <p:sp>
          <p:nvSpPr>
            <p:cNvPr id="7" name="TextBox 7"/>
            <p:cNvSpPr txBox="1"/>
            <p:nvPr/>
          </p:nvSpPr>
          <p:spPr>
            <a:xfrm>
              <a:off x="0" y="2711510"/>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Users can quickly add movies and shows to their watch list with just one click.</a:t>
              </a:r>
            </a:p>
          </p:txBody>
        </p:sp>
        <p:sp>
          <p:nvSpPr>
            <p:cNvPr id="8" name="TextBox 8"/>
            <p:cNvSpPr txBox="1"/>
            <p:nvPr/>
          </p:nvSpPr>
          <p:spPr>
            <a:xfrm>
              <a:off x="0" y="4425974"/>
              <a:ext cx="8030197" cy="478080"/>
            </a:xfrm>
            <a:prstGeom prst="rect">
              <a:avLst/>
            </a:prstGeom>
          </p:spPr>
          <p:txBody>
            <a:bodyPr lIns="0" tIns="0" rIns="0" bIns="0" rtlCol="0" anchor="t">
              <a:spAutoFit/>
            </a:bodyPr>
            <a:lstStyle/>
            <a:p>
              <a:pPr>
                <a:lnSpc>
                  <a:spcPts val="1960"/>
                </a:lnSpc>
                <a:spcBef>
                  <a:spcPct val="0"/>
                </a:spcBef>
              </a:pPr>
              <a:r>
                <a:rPr lang="en-US" sz="1600" b="1" spc="14" dirty="0">
                  <a:solidFill>
                    <a:srgbClr val="FFFFFF"/>
                  </a:solidFill>
                  <a:latin typeface="Be Vietnam Ultra-Bold"/>
                  <a:ea typeface="Be Vietnam Ultra-Bold"/>
                  <a:cs typeface="Be Vietnam Ultra-Bold"/>
                  <a:sym typeface="Be Vietnam Ultra-Bold"/>
                </a:rPr>
                <a:t>Personalized Recommendations</a:t>
              </a:r>
            </a:p>
          </p:txBody>
        </p:sp>
        <p:sp>
          <p:nvSpPr>
            <p:cNvPr id="9" name="TextBox 9"/>
            <p:cNvSpPr txBox="1"/>
            <p:nvPr/>
          </p:nvSpPr>
          <p:spPr>
            <a:xfrm>
              <a:off x="0" y="5145948"/>
              <a:ext cx="8030197" cy="922946"/>
            </a:xfrm>
            <a:prstGeom prst="rect">
              <a:avLst/>
            </a:prstGeom>
          </p:spPr>
          <p:txBody>
            <a:bodyPr lIns="0" tIns="0" rIns="0" bIns="0" rtlCol="0" anchor="t">
              <a:spAutoFit/>
            </a:bodyPr>
            <a:lstStyle/>
            <a:p>
              <a:pPr>
                <a:lnSpc>
                  <a:spcPts val="1920"/>
                </a:lnSpc>
              </a:pPr>
              <a:r>
                <a:rPr lang="en-US" sz="1300" spc="24" dirty="0">
                  <a:solidFill>
                    <a:srgbClr val="FFFFFF"/>
                  </a:solidFill>
                  <a:latin typeface="Be Vietnam"/>
                  <a:ea typeface="Be Vietnam"/>
                  <a:cs typeface="Be Vietnam"/>
                  <a:sym typeface="Be Vietnam"/>
                </a:rPr>
                <a:t>The watch list will suggest content based on users' viewing habits and preferences.</a:t>
              </a:r>
            </a:p>
          </p:txBody>
        </p:sp>
        <p:sp>
          <p:nvSpPr>
            <p:cNvPr id="10" name="Freeform 10"/>
            <p:cNvSpPr/>
            <p:nvPr/>
          </p:nvSpPr>
          <p:spPr>
            <a:xfrm flipH="1">
              <a:off x="1612747" y="484025"/>
              <a:ext cx="2576665" cy="707412"/>
            </a:xfrm>
            <a:custGeom>
              <a:avLst/>
              <a:gdLst/>
              <a:ahLst/>
              <a:cxnLst/>
              <a:rect l="l" t="t" r="r" b="b"/>
              <a:pathLst>
                <a:path w="2576665" h="707412">
                  <a:moveTo>
                    <a:pt x="2576665" y="0"/>
                  </a:moveTo>
                  <a:lnTo>
                    <a:pt x="0" y="0"/>
                  </a:lnTo>
                  <a:lnTo>
                    <a:pt x="0" y="707412"/>
                  </a:lnTo>
                  <a:lnTo>
                    <a:pt x="2576665" y="707412"/>
                  </a:lnTo>
                  <a:lnTo>
                    <a:pt x="2576665"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sz="1200"/>
            </a:p>
          </p:txBody>
        </p:sp>
        <p:sp>
          <p:nvSpPr>
            <p:cNvPr id="11" name="Freeform 11"/>
            <p:cNvSpPr/>
            <p:nvPr/>
          </p:nvSpPr>
          <p:spPr>
            <a:xfrm>
              <a:off x="0" y="0"/>
              <a:ext cx="1356709" cy="1191437"/>
            </a:xfrm>
            <a:custGeom>
              <a:avLst/>
              <a:gdLst/>
              <a:ahLst/>
              <a:cxnLst/>
              <a:rect l="l" t="t" r="r" b="b"/>
              <a:pathLst>
                <a:path w="1356709" h="1191437">
                  <a:moveTo>
                    <a:pt x="0" y="0"/>
                  </a:moveTo>
                  <a:lnTo>
                    <a:pt x="1356709" y="0"/>
                  </a:lnTo>
                  <a:lnTo>
                    <a:pt x="1356709" y="1191437"/>
                  </a:lnTo>
                  <a:lnTo>
                    <a:pt x="0" y="119143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sz="1200"/>
            </a:p>
          </p:txBody>
        </p:sp>
      </p:grpSp>
      <p:sp>
        <p:nvSpPr>
          <p:cNvPr id="12" name="TextBox 12"/>
          <p:cNvSpPr txBox="1"/>
          <p:nvPr/>
        </p:nvSpPr>
        <p:spPr>
          <a:xfrm>
            <a:off x="775802" y="684325"/>
            <a:ext cx="10595042" cy="927562"/>
          </a:xfrm>
          <a:prstGeom prst="rect">
            <a:avLst/>
          </a:prstGeom>
        </p:spPr>
        <p:txBody>
          <a:bodyPr lIns="0" tIns="0" rIns="0" bIns="0" rtlCol="0" anchor="t">
            <a:spAutoFit/>
          </a:bodyPr>
          <a:lstStyle/>
          <a:p>
            <a:pPr>
              <a:lnSpc>
                <a:spcPts val="7680"/>
              </a:lnSpc>
            </a:pPr>
            <a:r>
              <a:rPr lang="en-US" sz="6400" dirty="0">
                <a:solidFill>
                  <a:srgbClr val="FFFFFF"/>
                </a:solidFill>
                <a:latin typeface="Roca Two"/>
                <a:ea typeface="Roca Two"/>
                <a:cs typeface="Roca Two"/>
                <a:sym typeface="Roca Two"/>
              </a:rPr>
              <a:t>Watch List Features</a:t>
            </a: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120</TotalTime>
  <Words>1022</Words>
  <Application>Microsoft Office PowerPoint</Application>
  <PresentationFormat>Widescreen</PresentationFormat>
  <Paragraphs>105</Paragraphs>
  <Slides>19</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Aptos</vt:lpstr>
      <vt:lpstr>Arial</vt:lpstr>
      <vt:lpstr>Be Vietnam</vt:lpstr>
      <vt:lpstr>Be Vietnam Ultra-Bold</vt:lpstr>
      <vt:lpstr>Calisto MT</vt:lpstr>
      <vt:lpstr>Roca Two</vt:lpstr>
      <vt:lpstr>Roca Two Bold</vt:lpstr>
      <vt:lpstr>Univers Condensed</vt:lpstr>
      <vt:lpstr>ChronicleVTI</vt:lpstr>
      <vt:lpstr>DEPI Web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 Nader Rashad</dc:creator>
  <cp:lastModifiedBy>Mariam Nader Rashad</cp:lastModifiedBy>
  <cp:revision>2</cp:revision>
  <dcterms:created xsi:type="dcterms:W3CDTF">2025-05-09T10:57:47Z</dcterms:created>
  <dcterms:modified xsi:type="dcterms:W3CDTF">2025-05-09T12:58:02Z</dcterms:modified>
</cp:coreProperties>
</file>